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430" r:id="rId6"/>
    <p:sldId id="486" r:id="rId7"/>
    <p:sldId id="503" r:id="rId8"/>
    <p:sldId id="505" r:id="rId9"/>
    <p:sldId id="504" r:id="rId10"/>
    <p:sldId id="506" r:id="rId11"/>
    <p:sldId id="498" r:id="rId12"/>
    <p:sldId id="507" r:id="rId13"/>
    <p:sldId id="508" r:id="rId14"/>
    <p:sldId id="509" r:id="rId15"/>
    <p:sldId id="499" r:id="rId16"/>
    <p:sldId id="510" r:id="rId17"/>
    <p:sldId id="511" r:id="rId18"/>
    <p:sldId id="512" r:id="rId19"/>
    <p:sldId id="500" r:id="rId20"/>
    <p:sldId id="513" r:id="rId21"/>
    <p:sldId id="501" r:id="rId22"/>
    <p:sldId id="514" r:id="rId23"/>
    <p:sldId id="517" r:id="rId24"/>
    <p:sldId id="515" r:id="rId25"/>
    <p:sldId id="518" r:id="rId26"/>
    <p:sldId id="519" r:id="rId27"/>
    <p:sldId id="521" r:id="rId28"/>
    <p:sldId id="520" r:id="rId29"/>
    <p:sldId id="522" r:id="rId30"/>
    <p:sldId id="490" r:id="rId31"/>
    <p:sldId id="491" r:id="rId32"/>
    <p:sldId id="494" r:id="rId33"/>
    <p:sldId id="495" r:id="rId34"/>
    <p:sldId id="496" r:id="rId35"/>
    <p:sldId id="502" r:id="rId36"/>
    <p:sldId id="4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382"/>
    <a:srgbClr val="000000"/>
    <a:srgbClr val="080606"/>
    <a:srgbClr val="338855"/>
    <a:srgbClr val="D7D8D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311" autoAdjust="0"/>
  </p:normalViewPr>
  <p:slideViewPr>
    <p:cSldViewPr snapToGrid="0">
      <p:cViewPr varScale="1">
        <p:scale>
          <a:sx n="58" d="100"/>
          <a:sy n="58" d="100"/>
        </p:scale>
        <p:origin x="988" y="28"/>
      </p:cViewPr>
      <p:guideLst>
        <p:guide pos="3840"/>
        <p:guide orient="horz" pos="2160"/>
      </p:guideLst>
    </p:cSldViewPr>
  </p:slideViewPr>
  <p:outlineViewPr>
    <p:cViewPr>
      <p:scale>
        <a:sx n="33" d="100"/>
        <a:sy n="33" d="100"/>
      </p:scale>
      <p:origin x="0" y="-1072"/>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88" d="100"/>
          <a:sy n="88" d="100"/>
        </p:scale>
        <p:origin x="1900" y="-22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9/18/2024</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242532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33</a:t>
            </a:fld>
            <a:endParaRPr lang="en-US"/>
          </a:p>
        </p:txBody>
      </p:sp>
    </p:spTree>
    <p:extLst>
      <p:ext uri="{BB962C8B-B14F-4D97-AF65-F5344CB8AC3E}">
        <p14:creationId xmlns:p14="http://schemas.microsoft.com/office/powerpoint/2010/main" val="3255720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a:xfrm>
            <a:off x="550863" y="6507212"/>
            <a:ext cx="2628900" cy="153888"/>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a:xfrm>
            <a:off x="550863" y="6507212"/>
            <a:ext cx="2628900" cy="153888"/>
          </a:xfrm>
          <a:prstGeom prst="rect">
            <a:avLst/>
          </a:prstGeom>
        </p:spPr>
        <p:txBody>
          <a:bodyPr>
            <a:noAutofit/>
          </a:bodyPr>
          <a:lstStyle/>
          <a:p>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www.codemanship.com</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23.svg"/><Relationship Id="rId5" Type="http://schemas.openxmlformats.org/officeDocument/2006/relationships/image" Target="../media/image2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www.codemanshi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High-Level Design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 Test-Driven Approach</a:t>
            </a:r>
          </a:p>
        </p:txBody>
      </p:sp>
      <p:pic>
        <p:nvPicPr>
          <p:cNvPr id="5" name="Picture 4" descr="Shape&#10;&#10;Description automatically generated with medium confidence">
            <a:extLst>
              <a:ext uri="{FF2B5EF4-FFF2-40B4-BE49-F238E27FC236}">
                <a16:creationId xmlns:a16="http://schemas.microsoft.com/office/drawing/2014/main" id="{7E46F391-8C2D-C5A5-6FCD-0ECEB23849E8}"/>
              </a:ext>
            </a:extLst>
          </p:cNvPr>
          <p:cNvPicPr>
            <a:picLocks noChangeAspect="1"/>
          </p:cNvPicPr>
          <p:nvPr/>
        </p:nvPicPr>
        <p:blipFill>
          <a:blip r:embed="rId4">
            <a:lum bright="70000" contrast="-70000"/>
          </a:blip>
          <a:stretch>
            <a:fillRect/>
          </a:stretch>
        </p:blipFill>
        <p:spPr>
          <a:xfrm>
            <a:off x="845512" y="1396381"/>
            <a:ext cx="5761336" cy="397256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1028" name="Picture 4" descr="Principles of Kitchen Design (Pt I) | Kitchen Equipment Online Store">
            <a:extLst>
              <a:ext uri="{FF2B5EF4-FFF2-40B4-BE49-F238E27FC236}">
                <a16:creationId xmlns:a16="http://schemas.microsoft.com/office/drawing/2014/main" id="{5F258604-001C-C149-5EDE-3169F6B80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925" y="0"/>
            <a:ext cx="5264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57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sp>
        <p:nvSpPr>
          <p:cNvPr id="6" name="Rectangle 5">
            <a:extLst>
              <a:ext uri="{FF2B5EF4-FFF2-40B4-BE49-F238E27FC236}">
                <a16:creationId xmlns:a16="http://schemas.microsoft.com/office/drawing/2014/main" id="{2E535D3E-DEB1-30FE-3B2F-24CFF4DDE04A}"/>
              </a:ext>
            </a:extLst>
          </p:cNvPr>
          <p:cNvSpPr/>
          <p:nvPr/>
        </p:nvSpPr>
        <p:spPr>
          <a:xfrm>
            <a:off x="1200838" y="815248"/>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3E96473-66BD-4B49-579A-056A3CC64B55}"/>
              </a:ext>
            </a:extLst>
          </p:cNvPr>
          <p:cNvSpPr/>
          <p:nvPr/>
        </p:nvSpPr>
        <p:spPr>
          <a:xfrm>
            <a:off x="4299372" y="822941"/>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26765AB-FDF2-532D-A2D4-93B34C890163}"/>
              </a:ext>
            </a:extLst>
          </p:cNvPr>
          <p:cNvSpPr/>
          <p:nvPr/>
        </p:nvSpPr>
        <p:spPr>
          <a:xfrm>
            <a:off x="2750105" y="822941"/>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692F08-8456-8DD8-90AF-6736AC933A8F}"/>
              </a:ext>
            </a:extLst>
          </p:cNvPr>
          <p:cNvCxnSpPr>
            <a:stCxn id="6" idx="2"/>
          </p:cNvCxnSpPr>
          <p:nvPr/>
        </p:nvCxnSpPr>
        <p:spPr>
          <a:xfrm flipH="1">
            <a:off x="1647021" y="1311007"/>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104F548-18CC-8B86-E57C-3D05E8F3A0BF}"/>
              </a:ext>
            </a:extLst>
          </p:cNvPr>
          <p:cNvCxnSpPr/>
          <p:nvPr/>
        </p:nvCxnSpPr>
        <p:spPr>
          <a:xfrm flipH="1">
            <a:off x="3196287" y="1318700"/>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B9E9A8-B582-E952-AF14-DD11D7300653}"/>
              </a:ext>
            </a:extLst>
          </p:cNvPr>
          <p:cNvCxnSpPr/>
          <p:nvPr/>
        </p:nvCxnSpPr>
        <p:spPr>
          <a:xfrm flipH="1">
            <a:off x="4745552" y="1311006"/>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7CEBC3-1552-1939-130D-10D9122BDD32}"/>
              </a:ext>
            </a:extLst>
          </p:cNvPr>
          <p:cNvCxnSpPr/>
          <p:nvPr/>
        </p:nvCxnSpPr>
        <p:spPr>
          <a:xfrm>
            <a:off x="1647021" y="2016087"/>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CFF7B3F-6E89-2D29-306C-3E27EF9DA16B}"/>
              </a:ext>
            </a:extLst>
          </p:cNvPr>
          <p:cNvCxnSpPr/>
          <p:nvPr/>
        </p:nvCxnSpPr>
        <p:spPr>
          <a:xfrm>
            <a:off x="1647021" y="2487976"/>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2D202B-6354-7BD9-3F6F-D92559223235}"/>
              </a:ext>
            </a:extLst>
          </p:cNvPr>
          <p:cNvCxnSpPr>
            <a:cxnSpLocks/>
          </p:cNvCxnSpPr>
          <p:nvPr/>
        </p:nvCxnSpPr>
        <p:spPr>
          <a:xfrm>
            <a:off x="1647021" y="2941852"/>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7BA464-86F9-6120-7B04-0E17DA319161}"/>
              </a:ext>
            </a:extLst>
          </p:cNvPr>
          <p:cNvCxnSpPr/>
          <p:nvPr/>
        </p:nvCxnSpPr>
        <p:spPr>
          <a:xfrm>
            <a:off x="3196287" y="3350046"/>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A16A08-45AE-736B-4E7C-8A8875AF58E0}"/>
              </a:ext>
            </a:extLst>
          </p:cNvPr>
          <p:cNvCxnSpPr/>
          <p:nvPr/>
        </p:nvCxnSpPr>
        <p:spPr>
          <a:xfrm>
            <a:off x="3196287" y="3821935"/>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5F499D-361B-D825-1EC6-E32ECDEE149E}"/>
              </a:ext>
            </a:extLst>
          </p:cNvPr>
          <p:cNvCxnSpPr>
            <a:cxnSpLocks/>
          </p:cNvCxnSpPr>
          <p:nvPr/>
        </p:nvCxnSpPr>
        <p:spPr>
          <a:xfrm>
            <a:off x="3196287" y="4275811"/>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FF41961-5782-5A2A-0327-F2FF387FF2BE}"/>
              </a:ext>
            </a:extLst>
          </p:cNvPr>
          <p:cNvSpPr/>
          <p:nvPr/>
        </p:nvSpPr>
        <p:spPr>
          <a:xfrm>
            <a:off x="6527933" y="807554"/>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344D91DA-8C27-52CC-4DAB-19E06036C135}"/>
              </a:ext>
            </a:extLst>
          </p:cNvPr>
          <p:cNvSpPr/>
          <p:nvPr/>
        </p:nvSpPr>
        <p:spPr>
          <a:xfrm>
            <a:off x="9626467" y="815247"/>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D68224F-5843-4544-5194-CA7A07A1DD17}"/>
              </a:ext>
            </a:extLst>
          </p:cNvPr>
          <p:cNvSpPr/>
          <p:nvPr/>
        </p:nvSpPr>
        <p:spPr>
          <a:xfrm>
            <a:off x="8077200" y="815247"/>
            <a:ext cx="892367" cy="495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34FFEBA0-1819-6129-5850-49CDAD9D1F36}"/>
              </a:ext>
            </a:extLst>
          </p:cNvPr>
          <p:cNvCxnSpPr>
            <a:stCxn id="25" idx="2"/>
          </p:cNvCxnSpPr>
          <p:nvPr/>
        </p:nvCxnSpPr>
        <p:spPr>
          <a:xfrm flipH="1">
            <a:off x="6974116" y="1303313"/>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A918CF-155E-E719-4CA6-3A4442B07685}"/>
              </a:ext>
            </a:extLst>
          </p:cNvPr>
          <p:cNvCxnSpPr/>
          <p:nvPr/>
        </p:nvCxnSpPr>
        <p:spPr>
          <a:xfrm flipH="1">
            <a:off x="8523382" y="1311006"/>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E98616-0870-A131-2055-03E08EE67367}"/>
              </a:ext>
            </a:extLst>
          </p:cNvPr>
          <p:cNvCxnSpPr/>
          <p:nvPr/>
        </p:nvCxnSpPr>
        <p:spPr>
          <a:xfrm flipH="1">
            <a:off x="10072647" y="1303312"/>
            <a:ext cx="1" cy="320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0E9DB02-DF85-02AC-B736-FEF6EF5AF832}"/>
              </a:ext>
            </a:extLst>
          </p:cNvPr>
          <p:cNvCxnSpPr/>
          <p:nvPr/>
        </p:nvCxnSpPr>
        <p:spPr>
          <a:xfrm>
            <a:off x="6974116" y="2294831"/>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A37CAD-B25C-9292-89D3-8BA99A162060}"/>
              </a:ext>
            </a:extLst>
          </p:cNvPr>
          <p:cNvCxnSpPr/>
          <p:nvPr/>
        </p:nvCxnSpPr>
        <p:spPr>
          <a:xfrm>
            <a:off x="8523382" y="3342352"/>
            <a:ext cx="1549266"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568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1" name="Oval 308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3" name="Oval 308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85" name="Group 308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086" name="Freeform: Shape 308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88" name="Oval 308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9" name="Oval 308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91" name="Rectangle 309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a:xfrm>
            <a:off x="550864" y="549275"/>
            <a:ext cx="3565524" cy="3034657"/>
          </a:xfrm>
        </p:spPr>
        <p:txBody>
          <a:bodyPr vert="horz" wrap="square" lIns="0" tIns="0" rIns="0" bIns="0" rtlCol="0" anchor="b" anchorCtr="0">
            <a:normAutofit/>
          </a:bodyPr>
          <a:lstStyle/>
          <a:p>
            <a:pPr>
              <a:lnSpc>
                <a:spcPct val="100000"/>
              </a:lnSpc>
            </a:pPr>
            <a:r>
              <a:rPr lang="en-US" sz="4800"/>
              <a:t>Simple High-Level Design Tools</a:t>
            </a:r>
          </a:p>
        </p:txBody>
      </p:sp>
      <p:sp>
        <p:nvSpPr>
          <p:cNvPr id="9" name="Subtitle 8">
            <a:extLst>
              <a:ext uri="{FF2B5EF4-FFF2-40B4-BE49-F238E27FC236}">
                <a16:creationId xmlns:a16="http://schemas.microsoft.com/office/drawing/2014/main" id="{EAAD9067-36D6-C0EC-FEED-B8156D88018A}"/>
              </a:ext>
            </a:extLst>
          </p:cNvPr>
          <p:cNvSpPr>
            <a:spLocks noGrp="1"/>
          </p:cNvSpPr>
          <p:nvPr>
            <p:ph type="subTitle" idx="1"/>
          </p:nvPr>
        </p:nvSpPr>
        <p:spPr>
          <a:xfrm>
            <a:off x="550863" y="3803406"/>
            <a:ext cx="3565525" cy="2289419"/>
          </a:xfrm>
        </p:spPr>
        <p:txBody>
          <a:bodyPr vert="horz" wrap="square" lIns="0" tIns="0" rIns="0" bIns="0" rtlCol="0">
            <a:normAutofit/>
          </a:bodyPr>
          <a:lstStyle/>
          <a:p>
            <a:pPr marL="0" indent="0">
              <a:lnSpc>
                <a:spcPct val="100000"/>
              </a:lnSpc>
            </a:pPr>
            <a:r>
              <a:rPr lang="en-US" sz="2000"/>
              <a:t>Visualising Roles, Responsibilities &amp; Collaborations</a:t>
            </a:r>
          </a:p>
        </p:txBody>
      </p:sp>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r="1" b="18396"/>
          <a:stretch/>
        </p:blipFill>
        <p:spPr>
          <a:xfrm>
            <a:off x="7140575" y="902223"/>
            <a:ext cx="4500563" cy="2065879"/>
          </a:xfrm>
          <a:custGeom>
            <a:avLst/>
            <a:gdLst/>
            <a:ahLst/>
            <a:cxnLst/>
            <a:rect l="l" t="t" r="r" b="b"/>
            <a:pathLst>
              <a:path w="5267325" h="3436448">
                <a:moveTo>
                  <a:pt x="0" y="0"/>
                </a:moveTo>
                <a:lnTo>
                  <a:pt x="5267325" y="0"/>
                </a:lnTo>
                <a:lnTo>
                  <a:pt x="5267325" y="3436448"/>
                </a:lnTo>
                <a:lnTo>
                  <a:pt x="0" y="3436448"/>
                </a:lnTo>
                <a:close/>
              </a:path>
            </a:pathLst>
          </a:custGeom>
          <a:solidFill>
            <a:schemeClr val="accent5"/>
          </a:solidFill>
        </p:spPr>
      </p:pic>
      <p:pic>
        <p:nvPicPr>
          <p:cNvPr id="3074" name="Picture 2">
            <a:extLst>
              <a:ext uri="{FF2B5EF4-FFF2-40B4-BE49-F238E27FC236}">
                <a16:creationId xmlns:a16="http://schemas.microsoft.com/office/drawing/2014/main" id="{08A9114B-379F-EA4C-DB63-F18926F1EE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0575" y="2979078"/>
            <a:ext cx="4500563" cy="2520315"/>
          </a:xfrm>
          <a:custGeom>
            <a:avLst/>
            <a:gdLst/>
            <a:ahLst/>
            <a:cxnLst/>
            <a:rect l="l" t="t" r="r" b="b"/>
            <a:pathLst>
              <a:path w="5267325" h="3436448">
                <a:moveTo>
                  <a:pt x="0" y="0"/>
                </a:moveTo>
                <a:lnTo>
                  <a:pt x="5267325" y="0"/>
                </a:lnTo>
                <a:lnTo>
                  <a:pt x="5267325" y="3436448"/>
                </a:lnTo>
                <a:lnTo>
                  <a:pt x="0" y="3436448"/>
                </a:lnTo>
                <a:close/>
              </a:path>
            </a:pathLst>
          </a:cu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endParaRPr lang="en-US" sz="1000">
              <a:solidFill>
                <a:schemeClr val="tx1">
                  <a:alpha val="80000"/>
                </a:schemeClr>
              </a:solidFill>
            </a:endParaRPr>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 Codemanship Ltd 2024</a:t>
            </a:r>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pic>
        <p:nvPicPr>
          <p:cNvPr id="7" name="Picture 6" descr="Shape&#10;&#10;Description automatically generated with medium confidence">
            <a:extLst>
              <a:ext uri="{FF2B5EF4-FFF2-40B4-BE49-F238E27FC236}">
                <a16:creationId xmlns:a16="http://schemas.microsoft.com/office/drawing/2014/main" id="{C6E4B872-9261-12EE-912E-1EF4934F607B}"/>
              </a:ext>
            </a:extLst>
          </p:cNvPr>
          <p:cNvPicPr>
            <a:picLocks noChangeAspect="1"/>
          </p:cNvPicPr>
          <p:nvPr/>
        </p:nvPicPr>
        <p:blipFill>
          <a:blip r:embed="rId5">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255688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5" descr="A diagram of a company&#10;&#10;Description automatically generated">
            <a:extLst>
              <a:ext uri="{FF2B5EF4-FFF2-40B4-BE49-F238E27FC236}">
                <a16:creationId xmlns:a16="http://schemas.microsoft.com/office/drawing/2014/main" id="{D8F29A4E-982B-2452-0B9D-7119CC3F6F4B}"/>
              </a:ext>
            </a:extLst>
          </p:cNvPr>
          <p:cNvPicPr>
            <a:picLocks noChangeAspect="1"/>
          </p:cNvPicPr>
          <p:nvPr/>
        </p:nvPicPr>
        <p:blipFill>
          <a:blip r:embed="rId3"/>
          <a:stretch>
            <a:fillRect/>
          </a:stretch>
        </p:blipFill>
        <p:spPr>
          <a:xfrm>
            <a:off x="0" y="-31634"/>
            <a:ext cx="12192000" cy="5763491"/>
          </a:xfrm>
          <a:prstGeom prst="rect">
            <a:avLst/>
          </a:prstGeom>
        </p:spPr>
      </p:pic>
    </p:spTree>
    <p:extLst>
      <p:ext uri="{BB962C8B-B14F-4D97-AF65-F5344CB8AC3E}">
        <p14:creationId xmlns:p14="http://schemas.microsoft.com/office/powerpoint/2010/main" val="289024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a:xfrm>
            <a:off x="550862" y="6507212"/>
            <a:ext cx="3663707" cy="153888"/>
          </a:xfrm>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sp>
        <p:nvSpPr>
          <p:cNvPr id="50" name="Rectangle 49">
            <a:extLst>
              <a:ext uri="{FF2B5EF4-FFF2-40B4-BE49-F238E27FC236}">
                <a16:creationId xmlns:a16="http://schemas.microsoft.com/office/drawing/2014/main" id="{29E6B89E-B473-66E8-2156-9064D46489B3}"/>
              </a:ext>
            </a:extLst>
          </p:cNvPr>
          <p:cNvSpPr/>
          <p:nvPr/>
        </p:nvSpPr>
        <p:spPr>
          <a:xfrm>
            <a:off x="975514" y="5639225"/>
            <a:ext cx="2090267"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err="1"/>
              <a:t>getCustomerById</a:t>
            </a:r>
            <a:r>
              <a:rPr lang="en-GB" sz="1600" dirty="0"/>
              <a:t>(id)</a:t>
            </a:r>
          </a:p>
        </p:txBody>
      </p:sp>
      <p:grpSp>
        <p:nvGrpSpPr>
          <p:cNvPr id="62" name="Group 61">
            <a:extLst>
              <a:ext uri="{FF2B5EF4-FFF2-40B4-BE49-F238E27FC236}">
                <a16:creationId xmlns:a16="http://schemas.microsoft.com/office/drawing/2014/main" id="{DB6089B9-F781-72C9-2FCB-1E8E8B4A3940}"/>
              </a:ext>
            </a:extLst>
          </p:cNvPr>
          <p:cNvGrpSpPr/>
          <p:nvPr/>
        </p:nvGrpSpPr>
        <p:grpSpPr>
          <a:xfrm>
            <a:off x="871242" y="366699"/>
            <a:ext cx="10449515" cy="5273589"/>
            <a:chOff x="875825" y="204412"/>
            <a:chExt cx="10822267" cy="5984538"/>
          </a:xfrm>
        </p:grpSpPr>
        <p:sp>
          <p:nvSpPr>
            <p:cNvPr id="7" name="Rectangle 6">
              <a:extLst>
                <a:ext uri="{FF2B5EF4-FFF2-40B4-BE49-F238E27FC236}">
                  <a16:creationId xmlns:a16="http://schemas.microsoft.com/office/drawing/2014/main" id="{323D4EE4-ACB1-859D-CB87-54E6FC0301FB}"/>
                </a:ext>
              </a:extLst>
            </p:cNvPr>
            <p:cNvSpPr/>
            <p:nvPr/>
          </p:nvSpPr>
          <p:spPr>
            <a:xfrm>
              <a:off x="875825" y="315209"/>
              <a:ext cx="2390660"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Basket</a:t>
              </a:r>
            </a:p>
          </p:txBody>
        </p:sp>
        <p:sp>
          <p:nvSpPr>
            <p:cNvPr id="8" name="Rectangle 7">
              <a:extLst>
                <a:ext uri="{FF2B5EF4-FFF2-40B4-BE49-F238E27FC236}">
                  <a16:creationId xmlns:a16="http://schemas.microsoft.com/office/drawing/2014/main" id="{67EE89BF-1DD9-B48D-DF15-729FCAA6B7EA}"/>
                </a:ext>
              </a:extLst>
            </p:cNvPr>
            <p:cNvSpPr/>
            <p:nvPr/>
          </p:nvSpPr>
          <p:spPr>
            <a:xfrm>
              <a:off x="875825" y="838849"/>
              <a:ext cx="2390660" cy="724753"/>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err="1"/>
                <a:t>customerId</a:t>
              </a:r>
              <a:endParaRPr lang="en-GB" sz="1600" dirty="0"/>
            </a:p>
            <a:p>
              <a:r>
                <a:rPr lang="en-GB" sz="1600" dirty="0"/>
                <a:t>items</a:t>
              </a:r>
            </a:p>
          </p:txBody>
        </p:sp>
        <p:sp>
          <p:nvSpPr>
            <p:cNvPr id="9" name="Rectangle 8">
              <a:extLst>
                <a:ext uri="{FF2B5EF4-FFF2-40B4-BE49-F238E27FC236}">
                  <a16:creationId xmlns:a16="http://schemas.microsoft.com/office/drawing/2014/main" id="{5EF7F199-69C4-3EF4-0788-65DCE25129F2}"/>
                </a:ext>
              </a:extLst>
            </p:cNvPr>
            <p:cNvSpPr/>
            <p:nvPr/>
          </p:nvSpPr>
          <p:spPr>
            <a:xfrm>
              <a:off x="875825" y="1571632"/>
              <a:ext cx="2390660" cy="5525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checkout()</a:t>
              </a:r>
            </a:p>
          </p:txBody>
        </p:sp>
        <p:sp>
          <p:nvSpPr>
            <p:cNvPr id="10" name="Rectangle 9">
              <a:extLst>
                <a:ext uri="{FF2B5EF4-FFF2-40B4-BE49-F238E27FC236}">
                  <a16:creationId xmlns:a16="http://schemas.microsoft.com/office/drawing/2014/main" id="{EE92D77C-89E9-55B9-CBEA-119614256D4E}"/>
                </a:ext>
              </a:extLst>
            </p:cNvPr>
            <p:cNvSpPr/>
            <p:nvPr/>
          </p:nvSpPr>
          <p:spPr>
            <a:xfrm>
              <a:off x="4448961" y="327979"/>
              <a:ext cx="217212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err="1"/>
                <a:t>PaymentMethod</a:t>
              </a:r>
              <a:endParaRPr lang="en-GB" sz="1600" dirty="0"/>
            </a:p>
          </p:txBody>
        </p:sp>
        <p:sp>
          <p:nvSpPr>
            <p:cNvPr id="11" name="Rectangle 10">
              <a:extLst>
                <a:ext uri="{FF2B5EF4-FFF2-40B4-BE49-F238E27FC236}">
                  <a16:creationId xmlns:a16="http://schemas.microsoft.com/office/drawing/2014/main" id="{F46622B3-1F08-2C93-1671-F8E10EDD7904}"/>
                </a:ext>
              </a:extLst>
            </p:cNvPr>
            <p:cNvSpPr/>
            <p:nvPr/>
          </p:nvSpPr>
          <p:spPr>
            <a:xfrm>
              <a:off x="4448961" y="867805"/>
              <a:ext cx="217212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type: Payment Type</a:t>
              </a:r>
            </a:p>
          </p:txBody>
        </p:sp>
        <p:sp>
          <p:nvSpPr>
            <p:cNvPr id="12" name="Rectangle 11">
              <a:extLst>
                <a:ext uri="{FF2B5EF4-FFF2-40B4-BE49-F238E27FC236}">
                  <a16:creationId xmlns:a16="http://schemas.microsoft.com/office/drawing/2014/main" id="{16E206E3-EA5A-AA7B-1CE7-EA4F34BB8473}"/>
                </a:ext>
              </a:extLst>
            </p:cNvPr>
            <p:cNvSpPr/>
            <p:nvPr/>
          </p:nvSpPr>
          <p:spPr>
            <a:xfrm>
              <a:off x="4448961" y="1407631"/>
              <a:ext cx="217212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charge(amount)</a:t>
              </a:r>
            </a:p>
          </p:txBody>
        </p:sp>
        <p:cxnSp>
          <p:nvCxnSpPr>
            <p:cNvPr id="14" name="Straight Arrow Connector 13">
              <a:extLst>
                <a:ext uri="{FF2B5EF4-FFF2-40B4-BE49-F238E27FC236}">
                  <a16:creationId xmlns:a16="http://schemas.microsoft.com/office/drawing/2014/main" id="{9B317BB3-FCD4-D548-1B7F-6479A7FCA1A5}"/>
                </a:ext>
              </a:extLst>
            </p:cNvPr>
            <p:cNvCxnSpPr>
              <a:cxnSpLocks/>
              <a:stCxn id="7" idx="3"/>
              <a:endCxn id="10" idx="1"/>
            </p:cNvCxnSpPr>
            <p:nvPr/>
          </p:nvCxnSpPr>
          <p:spPr>
            <a:xfrm>
              <a:off x="3266485" y="585122"/>
              <a:ext cx="1182476" cy="1277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3E4DDF-2BA1-BD25-93C6-C0F1149ED21D}"/>
                </a:ext>
              </a:extLst>
            </p:cNvPr>
            <p:cNvSpPr/>
            <p:nvPr/>
          </p:nvSpPr>
          <p:spPr>
            <a:xfrm>
              <a:off x="1294466" y="2853595"/>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Orders</a:t>
              </a:r>
            </a:p>
          </p:txBody>
        </p:sp>
        <p:sp>
          <p:nvSpPr>
            <p:cNvPr id="17" name="Rectangle 16">
              <a:extLst>
                <a:ext uri="{FF2B5EF4-FFF2-40B4-BE49-F238E27FC236}">
                  <a16:creationId xmlns:a16="http://schemas.microsoft.com/office/drawing/2014/main" id="{E66FA691-4BEB-6863-76A4-9CDFB6027A38}"/>
                </a:ext>
              </a:extLst>
            </p:cNvPr>
            <p:cNvSpPr/>
            <p:nvPr/>
          </p:nvSpPr>
          <p:spPr>
            <a:xfrm>
              <a:off x="1294466" y="3393421"/>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sz="1600" dirty="0"/>
            </a:p>
          </p:txBody>
        </p:sp>
        <p:sp>
          <p:nvSpPr>
            <p:cNvPr id="18" name="Rectangle 17">
              <a:extLst>
                <a:ext uri="{FF2B5EF4-FFF2-40B4-BE49-F238E27FC236}">
                  <a16:creationId xmlns:a16="http://schemas.microsoft.com/office/drawing/2014/main" id="{1190BBDD-985B-6D57-0334-64836D950678}"/>
                </a:ext>
              </a:extLst>
            </p:cNvPr>
            <p:cNvSpPr/>
            <p:nvPr/>
          </p:nvSpPr>
          <p:spPr>
            <a:xfrm>
              <a:off x="1294466" y="3933247"/>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send(order)</a:t>
              </a:r>
            </a:p>
          </p:txBody>
        </p:sp>
        <p:cxnSp>
          <p:nvCxnSpPr>
            <p:cNvPr id="19" name="Straight Arrow Connector 18">
              <a:extLst>
                <a:ext uri="{FF2B5EF4-FFF2-40B4-BE49-F238E27FC236}">
                  <a16:creationId xmlns:a16="http://schemas.microsoft.com/office/drawing/2014/main" id="{F2BA52F9-D9D8-ACD8-DB4D-2CE41B2E5D31}"/>
                </a:ext>
              </a:extLst>
            </p:cNvPr>
            <p:cNvCxnSpPr>
              <a:cxnSpLocks/>
              <a:stCxn id="9" idx="2"/>
              <a:endCxn id="16" idx="0"/>
            </p:cNvCxnSpPr>
            <p:nvPr/>
          </p:nvCxnSpPr>
          <p:spPr>
            <a:xfrm>
              <a:off x="2071155" y="2124228"/>
              <a:ext cx="0" cy="7293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11B3D83-4FC3-5C94-659F-76E1387B7C07}"/>
                </a:ext>
              </a:extLst>
            </p:cNvPr>
            <p:cNvSpPr/>
            <p:nvPr/>
          </p:nvSpPr>
          <p:spPr>
            <a:xfrm>
              <a:off x="4496734" y="2862734"/>
              <a:ext cx="3198531"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Warehouse</a:t>
              </a:r>
            </a:p>
          </p:txBody>
        </p:sp>
        <p:sp>
          <p:nvSpPr>
            <p:cNvPr id="23" name="Rectangle 22">
              <a:extLst>
                <a:ext uri="{FF2B5EF4-FFF2-40B4-BE49-F238E27FC236}">
                  <a16:creationId xmlns:a16="http://schemas.microsoft.com/office/drawing/2014/main" id="{FEB755CD-EA25-DB88-2B2A-C5A061C492B9}"/>
                </a:ext>
              </a:extLst>
            </p:cNvPr>
            <p:cNvSpPr/>
            <p:nvPr/>
          </p:nvSpPr>
          <p:spPr>
            <a:xfrm>
              <a:off x="4496734" y="3402560"/>
              <a:ext cx="3198531"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stock</a:t>
              </a:r>
            </a:p>
          </p:txBody>
        </p:sp>
        <p:sp>
          <p:nvSpPr>
            <p:cNvPr id="24" name="Rectangle 23">
              <a:extLst>
                <a:ext uri="{FF2B5EF4-FFF2-40B4-BE49-F238E27FC236}">
                  <a16:creationId xmlns:a16="http://schemas.microsoft.com/office/drawing/2014/main" id="{BB6AEB21-55FD-182B-DDE6-094AD9611137}"/>
                </a:ext>
              </a:extLst>
            </p:cNvPr>
            <p:cNvSpPr/>
            <p:nvPr/>
          </p:nvSpPr>
          <p:spPr>
            <a:xfrm>
              <a:off x="4496734" y="3942386"/>
              <a:ext cx="3198531"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err="1"/>
                <a:t>adjustStock</a:t>
              </a:r>
              <a:r>
                <a:rPr lang="en-GB" sz="1600" dirty="0"/>
                <a:t>(order)</a:t>
              </a:r>
            </a:p>
          </p:txBody>
        </p:sp>
        <p:cxnSp>
          <p:nvCxnSpPr>
            <p:cNvPr id="31" name="Straight Arrow Connector 30">
              <a:extLst>
                <a:ext uri="{FF2B5EF4-FFF2-40B4-BE49-F238E27FC236}">
                  <a16:creationId xmlns:a16="http://schemas.microsoft.com/office/drawing/2014/main" id="{0004B609-2FE0-6BB5-BFB1-F65F28E15336}"/>
                </a:ext>
              </a:extLst>
            </p:cNvPr>
            <p:cNvCxnSpPr>
              <a:cxnSpLocks/>
              <a:stCxn id="16" idx="3"/>
              <a:endCxn id="22" idx="1"/>
            </p:cNvCxnSpPr>
            <p:nvPr/>
          </p:nvCxnSpPr>
          <p:spPr>
            <a:xfrm>
              <a:off x="2847844" y="3123508"/>
              <a:ext cx="1648890" cy="91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528E666-1DC8-3BB3-EA6A-10A55A5BB3C2}"/>
                </a:ext>
              </a:extLst>
            </p:cNvPr>
            <p:cNvSpPr/>
            <p:nvPr/>
          </p:nvSpPr>
          <p:spPr>
            <a:xfrm>
              <a:off x="9344155" y="2862734"/>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Shipping</a:t>
              </a:r>
            </a:p>
          </p:txBody>
        </p:sp>
        <p:sp>
          <p:nvSpPr>
            <p:cNvPr id="35" name="Rectangle 34">
              <a:extLst>
                <a:ext uri="{FF2B5EF4-FFF2-40B4-BE49-F238E27FC236}">
                  <a16:creationId xmlns:a16="http://schemas.microsoft.com/office/drawing/2014/main" id="{0199FDEC-6E02-8F07-41C3-113B45DD5FBF}"/>
                </a:ext>
              </a:extLst>
            </p:cNvPr>
            <p:cNvSpPr/>
            <p:nvPr/>
          </p:nvSpPr>
          <p:spPr>
            <a:xfrm>
              <a:off x="9344155" y="3402560"/>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sz="1600" dirty="0"/>
            </a:p>
          </p:txBody>
        </p:sp>
        <p:sp>
          <p:nvSpPr>
            <p:cNvPr id="36" name="Rectangle 35">
              <a:extLst>
                <a:ext uri="{FF2B5EF4-FFF2-40B4-BE49-F238E27FC236}">
                  <a16:creationId xmlns:a16="http://schemas.microsoft.com/office/drawing/2014/main" id="{32F128D4-0A35-E91B-27B5-915D2B00D72D}"/>
                </a:ext>
              </a:extLst>
            </p:cNvPr>
            <p:cNvSpPr/>
            <p:nvPr/>
          </p:nvSpPr>
          <p:spPr>
            <a:xfrm>
              <a:off x="9344155" y="3942386"/>
              <a:ext cx="1553378"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note(order)</a:t>
              </a:r>
            </a:p>
          </p:txBody>
        </p:sp>
        <p:cxnSp>
          <p:nvCxnSpPr>
            <p:cNvPr id="37" name="Straight Arrow Connector 36">
              <a:extLst>
                <a:ext uri="{FF2B5EF4-FFF2-40B4-BE49-F238E27FC236}">
                  <a16:creationId xmlns:a16="http://schemas.microsoft.com/office/drawing/2014/main" id="{25490F2F-489D-6D8B-E967-288CE3F55FEB}"/>
                </a:ext>
              </a:extLst>
            </p:cNvPr>
            <p:cNvCxnSpPr>
              <a:cxnSpLocks/>
              <a:stCxn id="22" idx="3"/>
              <a:endCxn id="34" idx="1"/>
            </p:cNvCxnSpPr>
            <p:nvPr/>
          </p:nvCxnSpPr>
          <p:spPr>
            <a:xfrm>
              <a:off x="7695265" y="3132647"/>
              <a:ext cx="164889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0379CB7-1200-8298-028F-B19C07506317}"/>
                </a:ext>
              </a:extLst>
            </p:cNvPr>
            <p:cNvSpPr/>
            <p:nvPr/>
          </p:nvSpPr>
          <p:spPr>
            <a:xfrm>
              <a:off x="8528905" y="299023"/>
              <a:ext cx="316918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Postage</a:t>
              </a:r>
            </a:p>
          </p:txBody>
        </p:sp>
        <p:sp>
          <p:nvSpPr>
            <p:cNvPr id="41" name="Rectangle 40">
              <a:extLst>
                <a:ext uri="{FF2B5EF4-FFF2-40B4-BE49-F238E27FC236}">
                  <a16:creationId xmlns:a16="http://schemas.microsoft.com/office/drawing/2014/main" id="{21FE2062-E79B-43B7-8BEB-34A3948D6CFE}"/>
                </a:ext>
              </a:extLst>
            </p:cNvPr>
            <p:cNvSpPr/>
            <p:nvPr/>
          </p:nvSpPr>
          <p:spPr>
            <a:xfrm>
              <a:off x="8528905" y="838849"/>
              <a:ext cx="316918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sz="1600" dirty="0"/>
            </a:p>
          </p:txBody>
        </p:sp>
        <p:sp>
          <p:nvSpPr>
            <p:cNvPr id="42" name="Rectangle 41">
              <a:extLst>
                <a:ext uri="{FF2B5EF4-FFF2-40B4-BE49-F238E27FC236}">
                  <a16:creationId xmlns:a16="http://schemas.microsoft.com/office/drawing/2014/main" id="{14EA5655-330B-B105-86AC-FC5E9288BD4E}"/>
                </a:ext>
              </a:extLst>
            </p:cNvPr>
            <p:cNvSpPr/>
            <p:nvPr/>
          </p:nvSpPr>
          <p:spPr>
            <a:xfrm>
              <a:off x="8528905" y="1378675"/>
              <a:ext cx="3169187"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GB" sz="1600" dirty="0"/>
                <a:t>calculate(region, </a:t>
              </a:r>
              <a:r>
                <a:rPr lang="en-GB" sz="1600" dirty="0" err="1"/>
                <a:t>orderTotal</a:t>
              </a:r>
              <a:r>
                <a:rPr lang="en-GB" sz="1600" dirty="0"/>
                <a:t>)</a:t>
              </a:r>
            </a:p>
          </p:txBody>
        </p:sp>
        <p:cxnSp>
          <p:nvCxnSpPr>
            <p:cNvPr id="43" name="Straight Arrow Connector 42">
              <a:extLst>
                <a:ext uri="{FF2B5EF4-FFF2-40B4-BE49-F238E27FC236}">
                  <a16:creationId xmlns:a16="http://schemas.microsoft.com/office/drawing/2014/main" id="{968CBA6F-BC74-8D12-24F1-9D19A3A1668D}"/>
                </a:ext>
              </a:extLst>
            </p:cNvPr>
            <p:cNvCxnSpPr>
              <a:cxnSpLocks/>
              <a:stCxn id="34" idx="0"/>
              <a:endCxn id="42" idx="2"/>
            </p:cNvCxnSpPr>
            <p:nvPr/>
          </p:nvCxnSpPr>
          <p:spPr>
            <a:xfrm flipH="1" flipV="1">
              <a:off x="10113499" y="1918501"/>
              <a:ext cx="7345" cy="94423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AAD3487-AA1C-1B09-BEF7-666C882BEE60}"/>
                </a:ext>
              </a:extLst>
            </p:cNvPr>
            <p:cNvSpPr/>
            <p:nvPr/>
          </p:nvSpPr>
          <p:spPr>
            <a:xfrm>
              <a:off x="983817" y="5109298"/>
              <a:ext cx="2164830"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dirty="0"/>
                <a:t>CRM</a:t>
              </a:r>
            </a:p>
          </p:txBody>
        </p:sp>
        <p:sp>
          <p:nvSpPr>
            <p:cNvPr id="49" name="Rectangle 48">
              <a:extLst>
                <a:ext uri="{FF2B5EF4-FFF2-40B4-BE49-F238E27FC236}">
                  <a16:creationId xmlns:a16="http://schemas.microsoft.com/office/drawing/2014/main" id="{82E61CAE-4DE8-4B5C-7725-B764AED4E36C}"/>
                </a:ext>
              </a:extLst>
            </p:cNvPr>
            <p:cNvSpPr/>
            <p:nvPr/>
          </p:nvSpPr>
          <p:spPr>
            <a:xfrm>
              <a:off x="983817" y="5649124"/>
              <a:ext cx="2164830" cy="53982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sz="1600" dirty="0"/>
            </a:p>
          </p:txBody>
        </p:sp>
        <p:cxnSp>
          <p:nvCxnSpPr>
            <p:cNvPr id="51" name="Straight Arrow Connector 50">
              <a:extLst>
                <a:ext uri="{FF2B5EF4-FFF2-40B4-BE49-F238E27FC236}">
                  <a16:creationId xmlns:a16="http://schemas.microsoft.com/office/drawing/2014/main" id="{2374A1BD-423D-FC9C-E2B3-38E6BBE7AA8A}"/>
                </a:ext>
              </a:extLst>
            </p:cNvPr>
            <p:cNvCxnSpPr>
              <a:cxnSpLocks/>
              <a:stCxn id="18" idx="2"/>
              <a:endCxn id="48" idx="0"/>
            </p:cNvCxnSpPr>
            <p:nvPr/>
          </p:nvCxnSpPr>
          <p:spPr>
            <a:xfrm flipH="1">
              <a:off x="2066232" y="4473073"/>
              <a:ext cx="4923" cy="636225"/>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A4AA59-EDBB-C3E2-959E-AF3F0B628806}"/>
                </a:ext>
              </a:extLst>
            </p:cNvPr>
            <p:cNvSpPr txBox="1"/>
            <p:nvPr/>
          </p:nvSpPr>
          <p:spPr>
            <a:xfrm>
              <a:off x="2159418" y="2421690"/>
              <a:ext cx="287258" cy="338554"/>
            </a:xfrm>
            <a:prstGeom prst="rect">
              <a:avLst/>
            </a:prstGeom>
            <a:noFill/>
          </p:spPr>
          <p:txBody>
            <a:bodyPr wrap="none" rtlCol="0">
              <a:spAutoFit/>
            </a:bodyPr>
            <a:lstStyle/>
            <a:p>
              <a:r>
                <a:rPr lang="en-GB" sz="1600" dirty="0"/>
                <a:t>1</a:t>
              </a:r>
            </a:p>
          </p:txBody>
        </p:sp>
        <p:sp>
          <p:nvSpPr>
            <p:cNvPr id="56" name="TextBox 55">
              <a:extLst>
                <a:ext uri="{FF2B5EF4-FFF2-40B4-BE49-F238E27FC236}">
                  <a16:creationId xmlns:a16="http://schemas.microsoft.com/office/drawing/2014/main" id="{A44B66E9-C3B8-BFF5-2F0C-42243C2AEEE7}"/>
                </a:ext>
              </a:extLst>
            </p:cNvPr>
            <p:cNvSpPr txBox="1"/>
            <p:nvPr/>
          </p:nvSpPr>
          <p:spPr>
            <a:xfrm>
              <a:off x="4148879" y="2678068"/>
              <a:ext cx="287258" cy="338554"/>
            </a:xfrm>
            <a:prstGeom prst="rect">
              <a:avLst/>
            </a:prstGeom>
            <a:noFill/>
          </p:spPr>
          <p:txBody>
            <a:bodyPr wrap="none" rtlCol="0">
              <a:spAutoFit/>
            </a:bodyPr>
            <a:lstStyle/>
            <a:p>
              <a:r>
                <a:rPr lang="en-GB" sz="1600" dirty="0"/>
                <a:t>1</a:t>
              </a:r>
            </a:p>
          </p:txBody>
        </p:sp>
        <p:sp>
          <p:nvSpPr>
            <p:cNvPr id="57" name="TextBox 56">
              <a:extLst>
                <a:ext uri="{FF2B5EF4-FFF2-40B4-BE49-F238E27FC236}">
                  <a16:creationId xmlns:a16="http://schemas.microsoft.com/office/drawing/2014/main" id="{8B9B468C-B6D6-BE28-B671-E5997E0088C0}"/>
                </a:ext>
              </a:extLst>
            </p:cNvPr>
            <p:cNvSpPr txBox="1"/>
            <p:nvPr/>
          </p:nvSpPr>
          <p:spPr>
            <a:xfrm>
              <a:off x="2168581" y="4735603"/>
              <a:ext cx="287258" cy="338554"/>
            </a:xfrm>
            <a:prstGeom prst="rect">
              <a:avLst/>
            </a:prstGeom>
            <a:noFill/>
          </p:spPr>
          <p:txBody>
            <a:bodyPr wrap="none" rtlCol="0">
              <a:spAutoFit/>
            </a:bodyPr>
            <a:lstStyle/>
            <a:p>
              <a:r>
                <a:rPr lang="en-GB" sz="1600" dirty="0"/>
                <a:t>1</a:t>
              </a:r>
            </a:p>
          </p:txBody>
        </p:sp>
        <p:sp>
          <p:nvSpPr>
            <p:cNvPr id="58" name="TextBox 57">
              <a:extLst>
                <a:ext uri="{FF2B5EF4-FFF2-40B4-BE49-F238E27FC236}">
                  <a16:creationId xmlns:a16="http://schemas.microsoft.com/office/drawing/2014/main" id="{C17BD387-E29D-1976-CCF8-809069335BE5}"/>
                </a:ext>
              </a:extLst>
            </p:cNvPr>
            <p:cNvSpPr txBox="1"/>
            <p:nvPr/>
          </p:nvSpPr>
          <p:spPr>
            <a:xfrm>
              <a:off x="4170181" y="204412"/>
              <a:ext cx="287258" cy="338554"/>
            </a:xfrm>
            <a:prstGeom prst="rect">
              <a:avLst/>
            </a:prstGeom>
            <a:noFill/>
          </p:spPr>
          <p:txBody>
            <a:bodyPr wrap="none" rtlCol="0">
              <a:spAutoFit/>
            </a:bodyPr>
            <a:lstStyle/>
            <a:p>
              <a:r>
                <a:rPr lang="en-GB" sz="1600" dirty="0"/>
                <a:t>1</a:t>
              </a:r>
            </a:p>
          </p:txBody>
        </p:sp>
        <p:sp>
          <p:nvSpPr>
            <p:cNvPr id="60" name="TextBox 59">
              <a:extLst>
                <a:ext uri="{FF2B5EF4-FFF2-40B4-BE49-F238E27FC236}">
                  <a16:creationId xmlns:a16="http://schemas.microsoft.com/office/drawing/2014/main" id="{63341CDD-9F8F-3432-313A-174B184C918E}"/>
                </a:ext>
              </a:extLst>
            </p:cNvPr>
            <p:cNvSpPr txBox="1"/>
            <p:nvPr/>
          </p:nvSpPr>
          <p:spPr>
            <a:xfrm>
              <a:off x="8979777" y="2696625"/>
              <a:ext cx="287258" cy="338554"/>
            </a:xfrm>
            <a:prstGeom prst="rect">
              <a:avLst/>
            </a:prstGeom>
            <a:noFill/>
          </p:spPr>
          <p:txBody>
            <a:bodyPr wrap="none" rtlCol="0">
              <a:spAutoFit/>
            </a:bodyPr>
            <a:lstStyle/>
            <a:p>
              <a:r>
                <a:rPr lang="en-GB" sz="1600" dirty="0"/>
                <a:t>1</a:t>
              </a:r>
            </a:p>
          </p:txBody>
        </p:sp>
        <p:sp>
          <p:nvSpPr>
            <p:cNvPr id="61" name="TextBox 60">
              <a:extLst>
                <a:ext uri="{FF2B5EF4-FFF2-40B4-BE49-F238E27FC236}">
                  <a16:creationId xmlns:a16="http://schemas.microsoft.com/office/drawing/2014/main" id="{94B79A5D-81E3-1A9E-721B-BD78C0F082DC}"/>
                </a:ext>
              </a:extLst>
            </p:cNvPr>
            <p:cNvSpPr txBox="1"/>
            <p:nvPr/>
          </p:nvSpPr>
          <p:spPr>
            <a:xfrm>
              <a:off x="10209106" y="1917386"/>
              <a:ext cx="287258" cy="338554"/>
            </a:xfrm>
            <a:prstGeom prst="rect">
              <a:avLst/>
            </a:prstGeom>
            <a:noFill/>
          </p:spPr>
          <p:txBody>
            <a:bodyPr wrap="none" rtlCol="0">
              <a:spAutoFit/>
            </a:bodyPr>
            <a:lstStyle/>
            <a:p>
              <a:r>
                <a:rPr lang="en-GB" sz="1600" dirty="0"/>
                <a:t>1</a:t>
              </a:r>
            </a:p>
          </p:txBody>
        </p:sp>
      </p:grpSp>
    </p:spTree>
    <p:extLst>
      <p:ext uri="{BB962C8B-B14F-4D97-AF65-F5344CB8AC3E}">
        <p14:creationId xmlns:p14="http://schemas.microsoft.com/office/powerpoint/2010/main" val="3595329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2050" name="Picture 2" descr="Reusable Index Cards - ProSimpli">
            <a:extLst>
              <a:ext uri="{FF2B5EF4-FFF2-40B4-BE49-F238E27FC236}">
                <a16:creationId xmlns:a16="http://schemas.microsoft.com/office/drawing/2014/main" id="{AF69C8B5-F2A3-88DD-3436-77B905997E0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2071803" y="261142"/>
            <a:ext cx="7877060" cy="52330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FDBAF7-C256-F802-F33A-04E85EDD95B7}"/>
              </a:ext>
            </a:extLst>
          </p:cNvPr>
          <p:cNvSpPr txBox="1"/>
          <p:nvPr/>
        </p:nvSpPr>
        <p:spPr>
          <a:xfrm>
            <a:off x="4287723" y="528809"/>
            <a:ext cx="3441374" cy="461665"/>
          </a:xfrm>
          <a:prstGeom prst="rect">
            <a:avLst/>
          </a:prstGeom>
          <a:noFill/>
        </p:spPr>
        <p:txBody>
          <a:bodyPr wrap="square" rtlCol="0">
            <a:spAutoFit/>
          </a:bodyPr>
          <a:lstStyle/>
          <a:p>
            <a:pPr algn="ctr"/>
            <a:r>
              <a:rPr lang="en-GB" sz="2400" dirty="0">
                <a:solidFill>
                  <a:schemeClr val="bg1"/>
                </a:solidFill>
                <a:latin typeface="Bradley Hand ITC" panose="03070402050302030203" pitchFamily="66" charset="0"/>
              </a:rPr>
              <a:t>Basket</a:t>
            </a:r>
          </a:p>
        </p:txBody>
      </p:sp>
      <p:sp>
        <p:nvSpPr>
          <p:cNvPr id="8" name="TextBox 7">
            <a:extLst>
              <a:ext uri="{FF2B5EF4-FFF2-40B4-BE49-F238E27FC236}">
                <a16:creationId xmlns:a16="http://schemas.microsoft.com/office/drawing/2014/main" id="{39F33FAF-C083-272B-D9E9-774D24817EBA}"/>
              </a:ext>
            </a:extLst>
          </p:cNvPr>
          <p:cNvSpPr txBox="1"/>
          <p:nvPr/>
        </p:nvSpPr>
        <p:spPr>
          <a:xfrm>
            <a:off x="2442695" y="1258355"/>
            <a:ext cx="1159821"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knows</a:t>
            </a:r>
          </a:p>
        </p:txBody>
      </p:sp>
      <p:sp>
        <p:nvSpPr>
          <p:cNvPr id="9" name="TextBox 8">
            <a:extLst>
              <a:ext uri="{FF2B5EF4-FFF2-40B4-BE49-F238E27FC236}">
                <a16:creationId xmlns:a16="http://schemas.microsoft.com/office/drawing/2014/main" id="{0BDE158B-4B87-2109-C15E-438B4BD1401F}"/>
              </a:ext>
            </a:extLst>
          </p:cNvPr>
          <p:cNvSpPr txBox="1"/>
          <p:nvPr/>
        </p:nvSpPr>
        <p:spPr>
          <a:xfrm>
            <a:off x="2567036" y="1734246"/>
            <a:ext cx="2248397"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 Customer id</a:t>
            </a:r>
          </a:p>
        </p:txBody>
      </p:sp>
      <p:sp>
        <p:nvSpPr>
          <p:cNvPr id="10" name="TextBox 9">
            <a:extLst>
              <a:ext uri="{FF2B5EF4-FFF2-40B4-BE49-F238E27FC236}">
                <a16:creationId xmlns:a16="http://schemas.microsoft.com/office/drawing/2014/main" id="{369A40E0-873E-5BCD-0628-A0AE9260B12C}"/>
              </a:ext>
            </a:extLst>
          </p:cNvPr>
          <p:cNvSpPr txBox="1"/>
          <p:nvPr/>
        </p:nvSpPr>
        <p:spPr>
          <a:xfrm>
            <a:off x="2567036" y="2167458"/>
            <a:ext cx="2248397"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 items</a:t>
            </a:r>
          </a:p>
        </p:txBody>
      </p:sp>
      <p:sp>
        <p:nvSpPr>
          <p:cNvPr id="11" name="TextBox 10">
            <a:extLst>
              <a:ext uri="{FF2B5EF4-FFF2-40B4-BE49-F238E27FC236}">
                <a16:creationId xmlns:a16="http://schemas.microsoft.com/office/drawing/2014/main" id="{5766782F-567D-FDA7-D9DD-8020DF53E264}"/>
              </a:ext>
            </a:extLst>
          </p:cNvPr>
          <p:cNvSpPr txBox="1"/>
          <p:nvPr/>
        </p:nvSpPr>
        <p:spPr>
          <a:xfrm>
            <a:off x="2442695" y="2871283"/>
            <a:ext cx="1159821"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01A95E09-D92F-1BB4-D5FB-F65466273EF0}"/>
              </a:ext>
            </a:extLst>
          </p:cNvPr>
          <p:cNvSpPr txBox="1"/>
          <p:nvPr/>
        </p:nvSpPr>
        <p:spPr>
          <a:xfrm>
            <a:off x="2567036" y="3347174"/>
            <a:ext cx="2248397"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 checkout</a:t>
            </a:r>
          </a:p>
        </p:txBody>
      </p:sp>
      <p:sp>
        <p:nvSpPr>
          <p:cNvPr id="14" name="TextBox 13">
            <a:extLst>
              <a:ext uri="{FF2B5EF4-FFF2-40B4-BE49-F238E27FC236}">
                <a16:creationId xmlns:a16="http://schemas.microsoft.com/office/drawing/2014/main" id="{20A2555E-64F7-8FE3-14D1-D09611D61502}"/>
              </a:ext>
            </a:extLst>
          </p:cNvPr>
          <p:cNvSpPr txBox="1"/>
          <p:nvPr/>
        </p:nvSpPr>
        <p:spPr>
          <a:xfrm>
            <a:off x="6880656" y="1258141"/>
            <a:ext cx="1159821"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Orders</a:t>
            </a:r>
          </a:p>
        </p:txBody>
      </p:sp>
      <p:sp>
        <p:nvSpPr>
          <p:cNvPr id="15" name="TextBox 14">
            <a:extLst>
              <a:ext uri="{FF2B5EF4-FFF2-40B4-BE49-F238E27FC236}">
                <a16:creationId xmlns:a16="http://schemas.microsoft.com/office/drawing/2014/main" id="{41C094A3-8194-D206-82D6-5C72C65D1B14}"/>
              </a:ext>
            </a:extLst>
          </p:cNvPr>
          <p:cNvSpPr txBox="1"/>
          <p:nvPr/>
        </p:nvSpPr>
        <p:spPr>
          <a:xfrm>
            <a:off x="6880656" y="1734245"/>
            <a:ext cx="2604867" cy="461665"/>
          </a:xfrm>
          <a:prstGeom prst="rect">
            <a:avLst/>
          </a:prstGeom>
          <a:noFill/>
        </p:spPr>
        <p:txBody>
          <a:bodyPr wrap="square" rtlCol="0">
            <a:spAutoFit/>
          </a:bodyPr>
          <a:lstStyle/>
          <a:p>
            <a:r>
              <a:rPr lang="en-GB" sz="2400" dirty="0">
                <a:solidFill>
                  <a:schemeClr val="bg1"/>
                </a:solidFill>
                <a:latin typeface="Bradley Hand ITC" panose="03070402050302030203" pitchFamily="66" charset="0"/>
              </a:rPr>
              <a:t>Payment Method</a:t>
            </a:r>
          </a:p>
        </p:txBody>
      </p:sp>
      <p:sp>
        <p:nvSpPr>
          <p:cNvPr id="20" name="Freeform: Shape 19">
            <a:extLst>
              <a:ext uri="{FF2B5EF4-FFF2-40B4-BE49-F238E27FC236}">
                <a16:creationId xmlns:a16="http://schemas.microsoft.com/office/drawing/2014/main" id="{3C4A879A-36F3-9271-845F-CC840711C81F}"/>
              </a:ext>
            </a:extLst>
          </p:cNvPr>
          <p:cNvSpPr/>
          <p:nvPr/>
        </p:nvSpPr>
        <p:spPr>
          <a:xfrm>
            <a:off x="5894024" y="1123720"/>
            <a:ext cx="44226" cy="3679634"/>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7489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5" name="Freeform: Shape 410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7" name="Oval 410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9" name="Oval 410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11" name="Group 411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12" name="Freeform: Shape 411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Freeform: Shape 411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14" name="Oval 411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15" name="Oval 411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117" name="Rectangle 411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a:xfrm>
            <a:off x="550864" y="549275"/>
            <a:ext cx="3565524" cy="3034657"/>
          </a:xfrm>
        </p:spPr>
        <p:txBody>
          <a:bodyPr vert="horz" wrap="square" lIns="0" tIns="0" rIns="0" bIns="0" rtlCol="0" anchor="b" anchorCtr="0">
            <a:normAutofit/>
          </a:bodyPr>
          <a:lstStyle/>
          <a:p>
            <a:pPr>
              <a:lnSpc>
                <a:spcPct val="100000"/>
              </a:lnSpc>
            </a:pPr>
            <a:r>
              <a:rPr lang="en-US" sz="4800" dirty="0"/>
              <a:t>Specification By Example</a:t>
            </a:r>
          </a:p>
        </p:txBody>
      </p:sp>
      <p:sp>
        <p:nvSpPr>
          <p:cNvPr id="9" name="Subtitle 8">
            <a:extLst>
              <a:ext uri="{FF2B5EF4-FFF2-40B4-BE49-F238E27FC236}">
                <a16:creationId xmlns:a16="http://schemas.microsoft.com/office/drawing/2014/main" id="{EAAD9067-36D6-C0EC-FEED-B8156D88018A}"/>
              </a:ext>
            </a:extLst>
          </p:cNvPr>
          <p:cNvSpPr>
            <a:spLocks noGrp="1"/>
          </p:cNvSpPr>
          <p:nvPr>
            <p:ph type="subTitle" idx="1"/>
          </p:nvPr>
        </p:nvSpPr>
        <p:spPr>
          <a:xfrm>
            <a:off x="550863" y="3803406"/>
            <a:ext cx="3565525" cy="2289419"/>
          </a:xfrm>
        </p:spPr>
        <p:txBody>
          <a:bodyPr vert="horz" wrap="square" lIns="0" tIns="0" rIns="0" bIns="0" rtlCol="0">
            <a:normAutofit/>
          </a:bodyPr>
          <a:lstStyle/>
          <a:p>
            <a:pPr marL="0" indent="0">
              <a:lnSpc>
                <a:spcPct val="100000"/>
              </a:lnSpc>
            </a:pPr>
            <a:r>
              <a:rPr lang="en-US" sz="2000" dirty="0"/>
              <a:t>Pinning Down Requirements With Test Cases</a:t>
            </a:r>
          </a:p>
        </p:txBody>
      </p:sp>
      <p:pic>
        <p:nvPicPr>
          <p:cNvPr id="4100" name="Picture 4" descr="Sweet Mini Cake Selection | Owen Brothers Catering">
            <a:extLst>
              <a:ext uri="{FF2B5EF4-FFF2-40B4-BE49-F238E27FC236}">
                <a16:creationId xmlns:a16="http://schemas.microsoft.com/office/drawing/2014/main" id="{32B27E9C-2259-6159-729C-0B8E7A0D67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1" t="13284" r="8417" b="18494"/>
          <a:stretch/>
        </p:blipFill>
        <p:spPr bwMode="auto">
          <a:xfrm>
            <a:off x="7140575" y="601425"/>
            <a:ext cx="4500563" cy="2667474"/>
          </a:xfrm>
          <a:custGeom>
            <a:avLst/>
            <a:gdLst/>
            <a:ahLst/>
            <a:cxnLst/>
            <a:rect l="l" t="t" r="r" b="b"/>
            <a:pathLst>
              <a:path w="5267325" h="3436448">
                <a:moveTo>
                  <a:pt x="0" y="0"/>
                </a:moveTo>
                <a:lnTo>
                  <a:pt x="5267325" y="0"/>
                </a:lnTo>
                <a:lnTo>
                  <a:pt x="5267325" y="3436448"/>
                </a:lnTo>
                <a:lnTo>
                  <a:pt x="0" y="3436448"/>
                </a:lnTo>
                <a:close/>
              </a:path>
            </a:pathLst>
          </a:custGeom>
          <a:noFill/>
          <a:extLst>
            <a:ext uri="{909E8E84-426E-40DD-AFC4-6F175D3DCCD1}">
              <a14:hiddenFill xmlns:a14="http://schemas.microsoft.com/office/drawing/2010/main">
                <a:solidFill>
                  <a:srgbClr val="FFFFFF"/>
                </a:solidFill>
              </a14:hiddenFill>
            </a:ext>
          </a:extLst>
        </p:spPr>
      </p:pic>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r="1" b="18396"/>
          <a:stretch/>
        </p:blipFill>
        <p:spPr>
          <a:xfrm>
            <a:off x="7129005" y="3263809"/>
            <a:ext cx="4500563" cy="2065879"/>
          </a:xfrm>
          <a:custGeom>
            <a:avLst/>
            <a:gdLst/>
            <a:ahLst/>
            <a:cxnLst/>
            <a:rect l="l" t="t" r="r" b="b"/>
            <a:pathLst>
              <a:path w="5267325" h="3436448">
                <a:moveTo>
                  <a:pt x="0" y="0"/>
                </a:moveTo>
                <a:lnTo>
                  <a:pt x="5267325" y="0"/>
                </a:lnTo>
                <a:lnTo>
                  <a:pt x="5267325" y="3436448"/>
                </a:lnTo>
                <a:lnTo>
                  <a:pt x="0" y="3436448"/>
                </a:lnTo>
                <a:close/>
              </a:path>
            </a:pathLst>
          </a:custGeom>
          <a:solidFill>
            <a:schemeClr val="accent5"/>
          </a:solidFill>
        </p:spPr>
      </p:pic>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endParaRPr lang="en-US" sz="1000">
              <a:solidFill>
                <a:schemeClr val="tx1">
                  <a:alpha val="80000"/>
                </a:schemeClr>
              </a:solidFill>
            </a:endParaRPr>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 Codemanship Ltd 2024</a:t>
            </a:r>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pic>
        <p:nvPicPr>
          <p:cNvPr id="2" name="Picture 1" descr="Shape&#10;&#10;Description automatically generated with medium confidence">
            <a:extLst>
              <a:ext uri="{FF2B5EF4-FFF2-40B4-BE49-F238E27FC236}">
                <a16:creationId xmlns:a16="http://schemas.microsoft.com/office/drawing/2014/main" id="{88472185-FC44-FE09-6065-C43764C618EC}"/>
              </a:ext>
            </a:extLst>
          </p:cNvPr>
          <p:cNvPicPr>
            <a:picLocks noChangeAspect="1"/>
          </p:cNvPicPr>
          <p:nvPr/>
        </p:nvPicPr>
        <p:blipFill>
          <a:blip r:embed="rId5">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239862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18" name="Picture 17">
            <a:extLst>
              <a:ext uri="{FF2B5EF4-FFF2-40B4-BE49-F238E27FC236}">
                <a16:creationId xmlns:a16="http://schemas.microsoft.com/office/drawing/2014/main" id="{AB0DC2B7-1332-4981-93E7-082186281180}"/>
              </a:ext>
            </a:extLst>
          </p:cNvPr>
          <p:cNvPicPr>
            <a:picLocks noChangeAspect="1"/>
          </p:cNvPicPr>
          <p:nvPr/>
        </p:nvPicPr>
        <p:blipFill>
          <a:blip r:embed="rId3"/>
          <a:stretch>
            <a:fillRect/>
          </a:stretch>
        </p:blipFill>
        <p:spPr>
          <a:xfrm>
            <a:off x="0" y="1276373"/>
            <a:ext cx="12192000" cy="4305253"/>
          </a:xfrm>
          <a:prstGeom prst="rect">
            <a:avLst/>
          </a:prstGeom>
        </p:spPr>
      </p:pic>
    </p:spTree>
    <p:extLst>
      <p:ext uri="{BB962C8B-B14F-4D97-AF65-F5344CB8AC3E}">
        <p14:creationId xmlns:p14="http://schemas.microsoft.com/office/powerpoint/2010/main" val="32936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7" name="Freeform: Shape 51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29" name="Oval 51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1" name="Oval 513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33" name="Group 51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134" name="Freeform: Shape 51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Freeform: Shape 51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36" name="Oval 51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37" name="Oval 51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139" name="Rectangle 513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a:xfrm>
            <a:off x="550864" y="549275"/>
            <a:ext cx="3565524" cy="3034657"/>
          </a:xfrm>
        </p:spPr>
        <p:txBody>
          <a:bodyPr vert="horz" wrap="square" lIns="0" tIns="0" rIns="0" bIns="0" rtlCol="0" anchor="b" anchorCtr="0">
            <a:normAutofit/>
          </a:bodyPr>
          <a:lstStyle/>
          <a:p>
            <a:pPr>
              <a:lnSpc>
                <a:spcPct val="100000"/>
              </a:lnSpc>
            </a:pPr>
            <a:r>
              <a:rPr lang="en-US" sz="4800" dirty="0"/>
              <a:t>From Features To High-Level Designs</a:t>
            </a:r>
          </a:p>
        </p:txBody>
      </p:sp>
      <p:sp>
        <p:nvSpPr>
          <p:cNvPr id="9" name="Subtitle 8">
            <a:extLst>
              <a:ext uri="{FF2B5EF4-FFF2-40B4-BE49-F238E27FC236}">
                <a16:creationId xmlns:a16="http://schemas.microsoft.com/office/drawing/2014/main" id="{EAAD9067-36D6-C0EC-FEED-B8156D88018A}"/>
              </a:ext>
            </a:extLst>
          </p:cNvPr>
          <p:cNvSpPr>
            <a:spLocks noGrp="1"/>
          </p:cNvSpPr>
          <p:nvPr>
            <p:ph type="subTitle" idx="1"/>
          </p:nvPr>
        </p:nvSpPr>
        <p:spPr>
          <a:xfrm>
            <a:off x="550863" y="3803406"/>
            <a:ext cx="3565525" cy="2289419"/>
          </a:xfrm>
        </p:spPr>
        <p:txBody>
          <a:bodyPr vert="horz" wrap="square" lIns="0" tIns="0" rIns="0" bIns="0" rtlCol="0">
            <a:normAutofit/>
          </a:bodyPr>
          <a:lstStyle/>
          <a:p>
            <a:pPr marL="0" indent="0">
              <a:lnSpc>
                <a:spcPct val="100000"/>
              </a:lnSpc>
            </a:pPr>
            <a:r>
              <a:rPr lang="en-US" sz="2000" dirty="0"/>
              <a:t>Mapping Roles, Responsibilities &amp; Collaborations One Slice At A Time</a:t>
            </a:r>
          </a:p>
        </p:txBody>
      </p:sp>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r="1" b="18396"/>
          <a:stretch/>
        </p:blipFill>
        <p:spPr>
          <a:xfrm>
            <a:off x="7140575" y="3889898"/>
            <a:ext cx="4500563" cy="2065879"/>
          </a:xfrm>
          <a:custGeom>
            <a:avLst/>
            <a:gdLst/>
            <a:ahLst/>
            <a:cxnLst/>
            <a:rect l="l" t="t" r="r" b="b"/>
            <a:pathLst>
              <a:path w="5267325" h="3436448">
                <a:moveTo>
                  <a:pt x="0" y="0"/>
                </a:moveTo>
                <a:lnTo>
                  <a:pt x="5267325" y="0"/>
                </a:lnTo>
                <a:lnTo>
                  <a:pt x="5267325" y="3436448"/>
                </a:lnTo>
                <a:lnTo>
                  <a:pt x="0" y="3436448"/>
                </a:lnTo>
                <a:close/>
              </a:path>
            </a:pathLst>
          </a:custGeom>
          <a:solidFill>
            <a:schemeClr val="accent5"/>
          </a:solidFill>
        </p:spPr>
      </p:pic>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endParaRPr lang="en-US" sz="1000">
              <a:solidFill>
                <a:schemeClr val="tx1">
                  <a:alpha val="80000"/>
                </a:schemeClr>
              </a:solidFill>
            </a:endParaRPr>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 Codemanship Ltd 2024</a:t>
            </a:r>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pic>
        <p:nvPicPr>
          <p:cNvPr id="2" name="Picture 1" descr="Shape&#10;&#10;Description automatically generated with medium confidence">
            <a:extLst>
              <a:ext uri="{FF2B5EF4-FFF2-40B4-BE49-F238E27FC236}">
                <a16:creationId xmlns:a16="http://schemas.microsoft.com/office/drawing/2014/main" id="{8D42E235-ECF9-F6E6-73C7-E0918BA0E21E}"/>
              </a:ext>
            </a:extLst>
          </p:cNvPr>
          <p:cNvPicPr>
            <a:picLocks noChangeAspect="1"/>
          </p:cNvPicPr>
          <p:nvPr/>
        </p:nvPicPr>
        <p:blipFill>
          <a:blip r:embed="rId4">
            <a:lum bright="70000" contrast="-70000"/>
          </a:blip>
          <a:stretch>
            <a:fillRect/>
          </a:stretch>
        </p:blipFill>
        <p:spPr>
          <a:xfrm>
            <a:off x="5422168" y="5831840"/>
            <a:ext cx="1347665" cy="929243"/>
          </a:xfrm>
          <a:prstGeom prst="rect">
            <a:avLst/>
          </a:prstGeom>
        </p:spPr>
      </p:pic>
      <p:pic>
        <p:nvPicPr>
          <p:cNvPr id="5124" name="Picture 4">
            <a:extLst>
              <a:ext uri="{FF2B5EF4-FFF2-40B4-BE49-F238E27FC236}">
                <a16:creationId xmlns:a16="http://schemas.microsoft.com/office/drawing/2014/main" id="{399F2F6B-4974-E416-925D-5DE7AA6C8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4901" y="196900"/>
            <a:ext cx="4466235" cy="446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2" descr="Reusable Index Cards - ProSimpli">
            <a:extLst>
              <a:ext uri="{FF2B5EF4-FFF2-40B4-BE49-F238E27FC236}">
                <a16:creationId xmlns:a16="http://schemas.microsoft.com/office/drawing/2014/main" id="{FDD25703-A7AE-1BC9-4245-81911D52FDB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DC2A8D-F6A3-4EF0-E40D-457001E91475}"/>
              </a:ext>
            </a:extLst>
          </p:cNvPr>
          <p:cNvSpPr txBox="1"/>
          <p:nvPr/>
        </p:nvSpPr>
        <p:spPr>
          <a:xfrm>
            <a:off x="121181"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8" name="TextBox 7">
            <a:extLst>
              <a:ext uri="{FF2B5EF4-FFF2-40B4-BE49-F238E27FC236}">
                <a16:creationId xmlns:a16="http://schemas.microsoft.com/office/drawing/2014/main" id="{7DA3A95C-75ED-93E2-98D0-5F34B7FB7A9D}"/>
              </a:ext>
            </a:extLst>
          </p:cNvPr>
          <p:cNvSpPr txBox="1"/>
          <p:nvPr/>
        </p:nvSpPr>
        <p:spPr>
          <a:xfrm>
            <a:off x="245523" y="1627712"/>
            <a:ext cx="1449272"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total of items</a:t>
            </a:r>
          </a:p>
        </p:txBody>
      </p:sp>
      <p:sp>
        <p:nvSpPr>
          <p:cNvPr id="9" name="Freeform: Shape 8">
            <a:extLst>
              <a:ext uri="{FF2B5EF4-FFF2-40B4-BE49-F238E27FC236}">
                <a16:creationId xmlns:a16="http://schemas.microsoft.com/office/drawing/2014/main" id="{8864A816-E42B-13DE-D959-2BE6BBA6FF51}"/>
              </a:ext>
            </a:extLst>
          </p:cNvPr>
          <p:cNvSpPr/>
          <p:nvPr/>
        </p:nvSpPr>
        <p:spPr>
          <a:xfrm>
            <a:off x="1905748"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0" name="Picture 2" descr="Reusable Index Cards - ProSimpli">
            <a:extLst>
              <a:ext uri="{FF2B5EF4-FFF2-40B4-BE49-F238E27FC236}">
                <a16:creationId xmlns:a16="http://schemas.microsoft.com/office/drawing/2014/main" id="{8BB7CF23-F01A-5FDD-D1AF-A0A5E7096B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7209EA-E682-D5BA-66B0-3151A39B54B1}"/>
              </a:ext>
            </a:extLst>
          </p:cNvPr>
          <p:cNvSpPr txBox="1"/>
          <p:nvPr/>
        </p:nvSpPr>
        <p:spPr>
          <a:xfrm>
            <a:off x="4281368"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9C689A30-4E4A-E519-55BB-D184A12BCC39}"/>
              </a:ext>
            </a:extLst>
          </p:cNvPr>
          <p:cNvSpPr txBox="1"/>
          <p:nvPr/>
        </p:nvSpPr>
        <p:spPr>
          <a:xfrm>
            <a:off x="4405709" y="1627712"/>
            <a:ext cx="1660225"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Retrieve customer’s name &amp; address</a:t>
            </a:r>
          </a:p>
        </p:txBody>
      </p:sp>
      <p:sp>
        <p:nvSpPr>
          <p:cNvPr id="13" name="Freeform: Shape 12">
            <a:extLst>
              <a:ext uri="{FF2B5EF4-FFF2-40B4-BE49-F238E27FC236}">
                <a16:creationId xmlns:a16="http://schemas.microsoft.com/office/drawing/2014/main" id="{B07384CD-6B9C-5AD0-6F63-62FD411BF8DA}"/>
              </a:ext>
            </a:extLst>
          </p:cNvPr>
          <p:cNvSpPr/>
          <p:nvPr/>
        </p:nvSpPr>
        <p:spPr>
          <a:xfrm>
            <a:off x="6065935"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8" name="Picture 2" descr="Reusable Index Cards - ProSimpli">
            <a:extLst>
              <a:ext uri="{FF2B5EF4-FFF2-40B4-BE49-F238E27FC236}">
                <a16:creationId xmlns:a16="http://schemas.microsoft.com/office/drawing/2014/main" id="{4F2095CA-F216-9730-2F10-01E2D730E3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D0DCA0-B266-A8C7-BDC7-049892272B90}"/>
              </a:ext>
            </a:extLst>
          </p:cNvPr>
          <p:cNvSpPr txBox="1"/>
          <p:nvPr/>
        </p:nvSpPr>
        <p:spPr>
          <a:xfrm>
            <a:off x="8392254"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0" name="TextBox 19">
            <a:extLst>
              <a:ext uri="{FF2B5EF4-FFF2-40B4-BE49-F238E27FC236}">
                <a16:creationId xmlns:a16="http://schemas.microsoft.com/office/drawing/2014/main" id="{542514F3-CBDD-BB4C-B99C-B1F1718A4D76}"/>
              </a:ext>
            </a:extLst>
          </p:cNvPr>
          <p:cNvSpPr txBox="1"/>
          <p:nvPr/>
        </p:nvSpPr>
        <p:spPr>
          <a:xfrm>
            <a:off x="8516595" y="1627712"/>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shipping</a:t>
            </a:r>
          </a:p>
        </p:txBody>
      </p:sp>
      <p:sp>
        <p:nvSpPr>
          <p:cNvPr id="21" name="Freeform: Shape 20">
            <a:extLst>
              <a:ext uri="{FF2B5EF4-FFF2-40B4-BE49-F238E27FC236}">
                <a16:creationId xmlns:a16="http://schemas.microsoft.com/office/drawing/2014/main" id="{4CD59B80-3E91-DD39-35A2-E56DFDB1AC24}"/>
              </a:ext>
            </a:extLst>
          </p:cNvPr>
          <p:cNvSpPr/>
          <p:nvPr/>
        </p:nvSpPr>
        <p:spPr>
          <a:xfrm>
            <a:off x="10176821"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2" name="Picture 2" descr="Reusable Index Cards - ProSimpli">
            <a:extLst>
              <a:ext uri="{FF2B5EF4-FFF2-40B4-BE49-F238E27FC236}">
                <a16:creationId xmlns:a16="http://schemas.microsoft.com/office/drawing/2014/main" id="{7490A079-18CF-FA2E-A393-D867EDB5EE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C47778-8E19-D470-41F7-8266697E0215}"/>
              </a:ext>
            </a:extLst>
          </p:cNvPr>
          <p:cNvSpPr txBox="1"/>
          <p:nvPr/>
        </p:nvSpPr>
        <p:spPr>
          <a:xfrm>
            <a:off x="121181"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4" name="TextBox 23">
            <a:extLst>
              <a:ext uri="{FF2B5EF4-FFF2-40B4-BE49-F238E27FC236}">
                <a16:creationId xmlns:a16="http://schemas.microsoft.com/office/drawing/2014/main" id="{5AFF2A83-40BC-C369-0308-E59DF0B8CDB1}"/>
              </a:ext>
            </a:extLst>
          </p:cNvPr>
          <p:cNvSpPr txBox="1"/>
          <p:nvPr/>
        </p:nvSpPr>
        <p:spPr>
          <a:xfrm>
            <a:off x="245523" y="4495173"/>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Charge basket total + shipping</a:t>
            </a:r>
          </a:p>
        </p:txBody>
      </p:sp>
      <p:sp>
        <p:nvSpPr>
          <p:cNvPr id="25" name="Freeform: Shape 24">
            <a:extLst>
              <a:ext uri="{FF2B5EF4-FFF2-40B4-BE49-F238E27FC236}">
                <a16:creationId xmlns:a16="http://schemas.microsoft.com/office/drawing/2014/main" id="{F63309C1-95FF-90BA-3F7D-B055279B480C}"/>
              </a:ext>
            </a:extLst>
          </p:cNvPr>
          <p:cNvSpPr/>
          <p:nvPr/>
        </p:nvSpPr>
        <p:spPr>
          <a:xfrm>
            <a:off x="1905748"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6" name="Picture 2" descr="Reusable Index Cards - ProSimpli">
            <a:extLst>
              <a:ext uri="{FF2B5EF4-FFF2-40B4-BE49-F238E27FC236}">
                <a16:creationId xmlns:a16="http://schemas.microsoft.com/office/drawing/2014/main" id="{1C78B912-FB77-1402-62E4-24BF517AF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A781A2F-99AB-CE78-B41B-018372F733C2}"/>
              </a:ext>
            </a:extLst>
          </p:cNvPr>
          <p:cNvSpPr txBox="1"/>
          <p:nvPr/>
        </p:nvSpPr>
        <p:spPr>
          <a:xfrm>
            <a:off x="4281368"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8" name="TextBox 27">
            <a:extLst>
              <a:ext uri="{FF2B5EF4-FFF2-40B4-BE49-F238E27FC236}">
                <a16:creationId xmlns:a16="http://schemas.microsoft.com/office/drawing/2014/main" id="{EBF8DED4-7C93-C057-B0DB-2E76DC7B83BA}"/>
              </a:ext>
            </a:extLst>
          </p:cNvPr>
          <p:cNvSpPr txBox="1"/>
          <p:nvPr/>
        </p:nvSpPr>
        <p:spPr>
          <a:xfrm>
            <a:off x="4405709" y="4495173"/>
            <a:ext cx="166022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Create order</a:t>
            </a:r>
          </a:p>
        </p:txBody>
      </p:sp>
      <p:sp>
        <p:nvSpPr>
          <p:cNvPr id="29" name="Freeform: Shape 28">
            <a:extLst>
              <a:ext uri="{FF2B5EF4-FFF2-40B4-BE49-F238E27FC236}">
                <a16:creationId xmlns:a16="http://schemas.microsoft.com/office/drawing/2014/main" id="{AD707580-5852-0429-8DF3-0E1E4C51BBC7}"/>
              </a:ext>
            </a:extLst>
          </p:cNvPr>
          <p:cNvSpPr/>
          <p:nvPr/>
        </p:nvSpPr>
        <p:spPr>
          <a:xfrm>
            <a:off x="6065935"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30" name="Picture 2" descr="Reusable Index Cards - ProSimpli">
            <a:extLst>
              <a:ext uri="{FF2B5EF4-FFF2-40B4-BE49-F238E27FC236}">
                <a16:creationId xmlns:a16="http://schemas.microsoft.com/office/drawing/2014/main" id="{A3258585-1331-528F-A605-BFBA39E7B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16FEC28-29A7-1819-224F-03E3A8C970C7}"/>
              </a:ext>
            </a:extLst>
          </p:cNvPr>
          <p:cNvSpPr txBox="1"/>
          <p:nvPr/>
        </p:nvSpPr>
        <p:spPr>
          <a:xfrm>
            <a:off x="8392254"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32" name="TextBox 31">
            <a:extLst>
              <a:ext uri="{FF2B5EF4-FFF2-40B4-BE49-F238E27FC236}">
                <a16:creationId xmlns:a16="http://schemas.microsoft.com/office/drawing/2014/main" id="{6D8D4436-A71A-C76C-5DC3-C30CD570AEA3}"/>
              </a:ext>
            </a:extLst>
          </p:cNvPr>
          <p:cNvSpPr txBox="1"/>
          <p:nvPr/>
        </p:nvSpPr>
        <p:spPr>
          <a:xfrm>
            <a:off x="8516595" y="4495173"/>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Adjust product stock</a:t>
            </a:r>
          </a:p>
        </p:txBody>
      </p:sp>
      <p:sp>
        <p:nvSpPr>
          <p:cNvPr id="33" name="Freeform: Shape 32">
            <a:extLst>
              <a:ext uri="{FF2B5EF4-FFF2-40B4-BE49-F238E27FC236}">
                <a16:creationId xmlns:a16="http://schemas.microsoft.com/office/drawing/2014/main" id="{2F8E7E68-E4BF-44DC-1286-B30EA80F39E9}"/>
              </a:ext>
            </a:extLst>
          </p:cNvPr>
          <p:cNvSpPr/>
          <p:nvPr/>
        </p:nvSpPr>
        <p:spPr>
          <a:xfrm>
            <a:off x="10176821"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3384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2872-EC7F-F15F-C609-70623622DD2C}"/>
              </a:ext>
            </a:extLst>
          </p:cNvPr>
          <p:cNvSpPr>
            <a:spLocks noGrp="1"/>
          </p:cNvSpPr>
          <p:nvPr>
            <p:ph type="ctrTitle"/>
          </p:nvPr>
        </p:nvSpPr>
        <p:spPr/>
        <p:txBody>
          <a:bodyPr/>
          <a:lstStyle/>
          <a:p>
            <a:endParaRPr lang="en-GB"/>
          </a:p>
        </p:txBody>
      </p:sp>
      <p:pic>
        <p:nvPicPr>
          <p:cNvPr id="6" name="Picture Placeholder 5" descr="Business people meeting in office">
            <a:extLst>
              <a:ext uri="{FF2B5EF4-FFF2-40B4-BE49-F238E27FC236}">
                <a16:creationId xmlns:a16="http://schemas.microsoft.com/office/drawing/2014/main" id="{EBE63E2F-2DB4-295A-BCE2-9CD891DF8F81}"/>
              </a:ext>
            </a:extLst>
          </p:cNvPr>
          <p:cNvPicPr>
            <a:picLocks noGrp="1" noChangeAspect="1"/>
          </p:cNvPicPr>
          <p:nvPr>
            <p:ph type="pic" sz="quarter" idx="13"/>
          </p:nvPr>
        </p:nvPicPr>
        <p:blipFill>
          <a:blip r:embed="rId3"/>
          <a:srcRect l="13790" r="13790"/>
          <a:stretch>
            <a:fillRect/>
          </a:stretch>
        </p:blipFill>
        <p:spPr/>
      </p:pic>
      <p:pic>
        <p:nvPicPr>
          <p:cNvPr id="7170" name="Picture 2">
            <a:extLst>
              <a:ext uri="{FF2B5EF4-FFF2-40B4-BE49-F238E27FC236}">
                <a16:creationId xmlns:a16="http://schemas.microsoft.com/office/drawing/2014/main" id="{944D65B7-D5E2-13E9-1ADA-DEA04389007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22085" y="-111760"/>
            <a:ext cx="12556325" cy="70367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914D410-C0E0-532E-BF33-E3C3F75C1BFB}"/>
              </a:ext>
            </a:extLst>
          </p:cNvPr>
          <p:cNvSpPr>
            <a:spLocks noGrp="1"/>
          </p:cNvSpPr>
          <p:nvPr>
            <p:ph type="body" sz="quarter" idx="14"/>
          </p:nvPr>
        </p:nvSpPr>
        <p:spPr/>
        <p:txBody>
          <a:bodyPr/>
          <a:lstStyle/>
          <a:p>
            <a:endParaRPr lang="en-GB" dirty="0"/>
          </a:p>
        </p:txBody>
      </p:sp>
      <p:sp>
        <p:nvSpPr>
          <p:cNvPr id="3" name="Title 1">
            <a:extLst>
              <a:ext uri="{FF2B5EF4-FFF2-40B4-BE49-F238E27FC236}">
                <a16:creationId xmlns:a16="http://schemas.microsoft.com/office/drawing/2014/main" id="{788138BE-8598-22F9-C539-B3B4BDF869E6}"/>
              </a:ext>
            </a:extLst>
          </p:cNvPr>
          <p:cNvSpPr txBox="1">
            <a:spLocks/>
          </p:cNvSpPr>
          <p:nvPr/>
        </p:nvSpPr>
        <p:spPr>
          <a:xfrm>
            <a:off x="7999414" y="491935"/>
            <a:ext cx="4658064" cy="1263033"/>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GB" sz="4400" dirty="0"/>
              <a:t>Summary</a:t>
            </a:r>
          </a:p>
        </p:txBody>
      </p:sp>
      <p:sp>
        <p:nvSpPr>
          <p:cNvPr id="5" name="Content Placeholder 2">
            <a:extLst>
              <a:ext uri="{FF2B5EF4-FFF2-40B4-BE49-F238E27FC236}">
                <a16:creationId xmlns:a16="http://schemas.microsoft.com/office/drawing/2014/main" id="{7CB26FDB-205B-CBFA-A8CA-F2DC7ACBD5F4}"/>
              </a:ext>
            </a:extLst>
          </p:cNvPr>
          <p:cNvSpPr txBox="1">
            <a:spLocks/>
          </p:cNvSpPr>
          <p:nvPr/>
        </p:nvSpPr>
        <p:spPr>
          <a:xfrm>
            <a:off x="7999413" y="1885144"/>
            <a:ext cx="3565525" cy="3415519"/>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The Baby That Got Thrown Out With The Bathwater</a:t>
            </a:r>
          </a:p>
          <a:p>
            <a:pPr marL="342900" indent="-342900"/>
            <a:r>
              <a:rPr lang="en-US" dirty="0"/>
              <a:t>Roles, Responsibilities &amp; Collaborations</a:t>
            </a:r>
          </a:p>
          <a:p>
            <a:pPr marL="342900" indent="-342900"/>
            <a:r>
              <a:rPr lang="en-US" dirty="0"/>
              <a:t>Simple HLD Modeling Tools</a:t>
            </a:r>
          </a:p>
          <a:p>
            <a:pPr marL="342900" indent="-342900"/>
            <a:r>
              <a:rPr lang="en-US" dirty="0"/>
              <a:t>Specification By Example</a:t>
            </a:r>
          </a:p>
          <a:p>
            <a:pPr marL="342900" indent="-342900"/>
            <a:r>
              <a:rPr lang="en-US" dirty="0"/>
              <a:t>From Features to High-Level Designs</a:t>
            </a:r>
          </a:p>
          <a:p>
            <a:pPr marL="0" indent="0">
              <a:buNone/>
            </a:pPr>
            <a:endParaRPr lang="en-US" dirty="0"/>
          </a:p>
        </p:txBody>
      </p:sp>
      <p:pic>
        <p:nvPicPr>
          <p:cNvPr id="7" name="Picture 6" descr="Shape&#10;&#10;Description automatically generated with medium confidence">
            <a:extLst>
              <a:ext uri="{FF2B5EF4-FFF2-40B4-BE49-F238E27FC236}">
                <a16:creationId xmlns:a16="http://schemas.microsoft.com/office/drawing/2014/main" id="{F306FBDE-3EB2-9F3A-90E1-E7DB49496162}"/>
              </a:ext>
            </a:extLst>
          </p:cNvPr>
          <p:cNvPicPr>
            <a:picLocks noChangeAspect="1"/>
          </p:cNvPicPr>
          <p:nvPr/>
        </p:nvPicPr>
        <p:blipFill>
          <a:blip r:embed="rId6">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2991335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2" descr="Reusable Index Cards - ProSimpli">
            <a:extLst>
              <a:ext uri="{FF2B5EF4-FFF2-40B4-BE49-F238E27FC236}">
                <a16:creationId xmlns:a16="http://schemas.microsoft.com/office/drawing/2014/main" id="{FDD25703-A7AE-1BC9-4245-81911D52FDB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DC2A8D-F6A3-4EF0-E40D-457001E91475}"/>
              </a:ext>
            </a:extLst>
          </p:cNvPr>
          <p:cNvSpPr txBox="1"/>
          <p:nvPr/>
        </p:nvSpPr>
        <p:spPr>
          <a:xfrm>
            <a:off x="121181" y="133075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8" name="TextBox 7">
            <a:extLst>
              <a:ext uri="{FF2B5EF4-FFF2-40B4-BE49-F238E27FC236}">
                <a16:creationId xmlns:a16="http://schemas.microsoft.com/office/drawing/2014/main" id="{7DA3A95C-75ED-93E2-98D0-5F34B7FB7A9D}"/>
              </a:ext>
            </a:extLst>
          </p:cNvPr>
          <p:cNvSpPr txBox="1"/>
          <p:nvPr/>
        </p:nvSpPr>
        <p:spPr>
          <a:xfrm>
            <a:off x="245523" y="1627712"/>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total of items</a:t>
            </a:r>
          </a:p>
          <a:p>
            <a:r>
              <a:rPr lang="en-GB" sz="1600" dirty="0">
                <a:solidFill>
                  <a:schemeClr val="bg1"/>
                </a:solidFill>
                <a:latin typeface="Bradley Hand ITC" panose="03070402050302030203" pitchFamily="66" charset="0"/>
              </a:rPr>
              <a:t>* checkout</a:t>
            </a:r>
          </a:p>
        </p:txBody>
      </p:sp>
      <p:sp>
        <p:nvSpPr>
          <p:cNvPr id="9" name="Freeform: Shape 8">
            <a:extLst>
              <a:ext uri="{FF2B5EF4-FFF2-40B4-BE49-F238E27FC236}">
                <a16:creationId xmlns:a16="http://schemas.microsoft.com/office/drawing/2014/main" id="{8864A816-E42B-13DE-D959-2BE6BBA6FF51}"/>
              </a:ext>
            </a:extLst>
          </p:cNvPr>
          <p:cNvSpPr/>
          <p:nvPr/>
        </p:nvSpPr>
        <p:spPr>
          <a:xfrm>
            <a:off x="1905748"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0" name="Picture 2" descr="Reusable Index Cards - ProSimpli">
            <a:extLst>
              <a:ext uri="{FF2B5EF4-FFF2-40B4-BE49-F238E27FC236}">
                <a16:creationId xmlns:a16="http://schemas.microsoft.com/office/drawing/2014/main" id="{8BB7CF23-F01A-5FDD-D1AF-A0A5E7096B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7209EA-E682-D5BA-66B0-3151A39B54B1}"/>
              </a:ext>
            </a:extLst>
          </p:cNvPr>
          <p:cNvSpPr txBox="1"/>
          <p:nvPr/>
        </p:nvSpPr>
        <p:spPr>
          <a:xfrm>
            <a:off x="4281368"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9C689A30-4E4A-E519-55BB-D184A12BCC39}"/>
              </a:ext>
            </a:extLst>
          </p:cNvPr>
          <p:cNvSpPr txBox="1"/>
          <p:nvPr/>
        </p:nvSpPr>
        <p:spPr>
          <a:xfrm>
            <a:off x="4405709" y="1627712"/>
            <a:ext cx="1660225"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Retrieve customer’s name &amp; address</a:t>
            </a:r>
          </a:p>
        </p:txBody>
      </p:sp>
      <p:sp>
        <p:nvSpPr>
          <p:cNvPr id="13" name="Freeform: Shape 12">
            <a:extLst>
              <a:ext uri="{FF2B5EF4-FFF2-40B4-BE49-F238E27FC236}">
                <a16:creationId xmlns:a16="http://schemas.microsoft.com/office/drawing/2014/main" id="{B07384CD-6B9C-5AD0-6F63-62FD411BF8DA}"/>
              </a:ext>
            </a:extLst>
          </p:cNvPr>
          <p:cNvSpPr/>
          <p:nvPr/>
        </p:nvSpPr>
        <p:spPr>
          <a:xfrm>
            <a:off x="6065935"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8" name="Picture 2" descr="Reusable Index Cards - ProSimpli">
            <a:extLst>
              <a:ext uri="{FF2B5EF4-FFF2-40B4-BE49-F238E27FC236}">
                <a16:creationId xmlns:a16="http://schemas.microsoft.com/office/drawing/2014/main" id="{4F2095CA-F216-9730-2F10-01E2D730E3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D0DCA0-B266-A8C7-BDC7-049892272B90}"/>
              </a:ext>
            </a:extLst>
          </p:cNvPr>
          <p:cNvSpPr txBox="1"/>
          <p:nvPr/>
        </p:nvSpPr>
        <p:spPr>
          <a:xfrm>
            <a:off x="8392254"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0" name="TextBox 19">
            <a:extLst>
              <a:ext uri="{FF2B5EF4-FFF2-40B4-BE49-F238E27FC236}">
                <a16:creationId xmlns:a16="http://schemas.microsoft.com/office/drawing/2014/main" id="{542514F3-CBDD-BB4C-B99C-B1F1718A4D76}"/>
              </a:ext>
            </a:extLst>
          </p:cNvPr>
          <p:cNvSpPr txBox="1"/>
          <p:nvPr/>
        </p:nvSpPr>
        <p:spPr>
          <a:xfrm>
            <a:off x="8516595" y="1627712"/>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shipping</a:t>
            </a:r>
          </a:p>
        </p:txBody>
      </p:sp>
      <p:sp>
        <p:nvSpPr>
          <p:cNvPr id="21" name="Freeform: Shape 20">
            <a:extLst>
              <a:ext uri="{FF2B5EF4-FFF2-40B4-BE49-F238E27FC236}">
                <a16:creationId xmlns:a16="http://schemas.microsoft.com/office/drawing/2014/main" id="{4CD59B80-3E91-DD39-35A2-E56DFDB1AC24}"/>
              </a:ext>
            </a:extLst>
          </p:cNvPr>
          <p:cNvSpPr/>
          <p:nvPr/>
        </p:nvSpPr>
        <p:spPr>
          <a:xfrm>
            <a:off x="10176821"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2" name="Picture 2" descr="Reusable Index Cards - ProSimpli">
            <a:extLst>
              <a:ext uri="{FF2B5EF4-FFF2-40B4-BE49-F238E27FC236}">
                <a16:creationId xmlns:a16="http://schemas.microsoft.com/office/drawing/2014/main" id="{7490A079-18CF-FA2E-A393-D867EDB5EE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C47778-8E19-D470-41F7-8266697E0215}"/>
              </a:ext>
            </a:extLst>
          </p:cNvPr>
          <p:cNvSpPr txBox="1"/>
          <p:nvPr/>
        </p:nvSpPr>
        <p:spPr>
          <a:xfrm>
            <a:off x="121181"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4" name="TextBox 23">
            <a:extLst>
              <a:ext uri="{FF2B5EF4-FFF2-40B4-BE49-F238E27FC236}">
                <a16:creationId xmlns:a16="http://schemas.microsoft.com/office/drawing/2014/main" id="{5AFF2A83-40BC-C369-0308-E59DF0B8CDB1}"/>
              </a:ext>
            </a:extLst>
          </p:cNvPr>
          <p:cNvSpPr txBox="1"/>
          <p:nvPr/>
        </p:nvSpPr>
        <p:spPr>
          <a:xfrm>
            <a:off x="245523" y="4495173"/>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Charge basket total + shipping</a:t>
            </a:r>
          </a:p>
        </p:txBody>
      </p:sp>
      <p:sp>
        <p:nvSpPr>
          <p:cNvPr id="25" name="Freeform: Shape 24">
            <a:extLst>
              <a:ext uri="{FF2B5EF4-FFF2-40B4-BE49-F238E27FC236}">
                <a16:creationId xmlns:a16="http://schemas.microsoft.com/office/drawing/2014/main" id="{F63309C1-95FF-90BA-3F7D-B055279B480C}"/>
              </a:ext>
            </a:extLst>
          </p:cNvPr>
          <p:cNvSpPr/>
          <p:nvPr/>
        </p:nvSpPr>
        <p:spPr>
          <a:xfrm>
            <a:off x="1905748"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6" name="Picture 2" descr="Reusable Index Cards - ProSimpli">
            <a:extLst>
              <a:ext uri="{FF2B5EF4-FFF2-40B4-BE49-F238E27FC236}">
                <a16:creationId xmlns:a16="http://schemas.microsoft.com/office/drawing/2014/main" id="{1C78B912-FB77-1402-62E4-24BF517AF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A781A2F-99AB-CE78-B41B-018372F733C2}"/>
              </a:ext>
            </a:extLst>
          </p:cNvPr>
          <p:cNvSpPr txBox="1"/>
          <p:nvPr/>
        </p:nvSpPr>
        <p:spPr>
          <a:xfrm>
            <a:off x="4281368"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8" name="TextBox 27">
            <a:extLst>
              <a:ext uri="{FF2B5EF4-FFF2-40B4-BE49-F238E27FC236}">
                <a16:creationId xmlns:a16="http://schemas.microsoft.com/office/drawing/2014/main" id="{EBF8DED4-7C93-C057-B0DB-2E76DC7B83BA}"/>
              </a:ext>
            </a:extLst>
          </p:cNvPr>
          <p:cNvSpPr txBox="1"/>
          <p:nvPr/>
        </p:nvSpPr>
        <p:spPr>
          <a:xfrm>
            <a:off x="4405709" y="4495173"/>
            <a:ext cx="166022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Create order</a:t>
            </a:r>
          </a:p>
        </p:txBody>
      </p:sp>
      <p:sp>
        <p:nvSpPr>
          <p:cNvPr id="29" name="Freeform: Shape 28">
            <a:extLst>
              <a:ext uri="{FF2B5EF4-FFF2-40B4-BE49-F238E27FC236}">
                <a16:creationId xmlns:a16="http://schemas.microsoft.com/office/drawing/2014/main" id="{AD707580-5852-0429-8DF3-0E1E4C51BBC7}"/>
              </a:ext>
            </a:extLst>
          </p:cNvPr>
          <p:cNvSpPr/>
          <p:nvPr/>
        </p:nvSpPr>
        <p:spPr>
          <a:xfrm>
            <a:off x="6065935"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30" name="Picture 2" descr="Reusable Index Cards - ProSimpli">
            <a:extLst>
              <a:ext uri="{FF2B5EF4-FFF2-40B4-BE49-F238E27FC236}">
                <a16:creationId xmlns:a16="http://schemas.microsoft.com/office/drawing/2014/main" id="{A3258585-1331-528F-A605-BFBA39E7B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16FEC28-29A7-1819-224F-03E3A8C970C7}"/>
              </a:ext>
            </a:extLst>
          </p:cNvPr>
          <p:cNvSpPr txBox="1"/>
          <p:nvPr/>
        </p:nvSpPr>
        <p:spPr>
          <a:xfrm>
            <a:off x="8392254"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32" name="TextBox 31">
            <a:extLst>
              <a:ext uri="{FF2B5EF4-FFF2-40B4-BE49-F238E27FC236}">
                <a16:creationId xmlns:a16="http://schemas.microsoft.com/office/drawing/2014/main" id="{6D8D4436-A71A-C76C-5DC3-C30CD570AEA3}"/>
              </a:ext>
            </a:extLst>
          </p:cNvPr>
          <p:cNvSpPr txBox="1"/>
          <p:nvPr/>
        </p:nvSpPr>
        <p:spPr>
          <a:xfrm>
            <a:off x="8516595" y="4495173"/>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Adjust product stock</a:t>
            </a:r>
          </a:p>
        </p:txBody>
      </p:sp>
      <p:sp>
        <p:nvSpPr>
          <p:cNvPr id="33" name="Freeform: Shape 32">
            <a:extLst>
              <a:ext uri="{FF2B5EF4-FFF2-40B4-BE49-F238E27FC236}">
                <a16:creationId xmlns:a16="http://schemas.microsoft.com/office/drawing/2014/main" id="{2F8E7E68-E4BF-44DC-1286-B30EA80F39E9}"/>
              </a:ext>
            </a:extLst>
          </p:cNvPr>
          <p:cNvSpPr/>
          <p:nvPr/>
        </p:nvSpPr>
        <p:spPr>
          <a:xfrm>
            <a:off x="10176821"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CE7FF035-D5D5-1EE9-C9BC-17E13B89ABE9}"/>
              </a:ext>
            </a:extLst>
          </p:cNvPr>
          <p:cNvSpPr txBox="1"/>
          <p:nvPr/>
        </p:nvSpPr>
        <p:spPr>
          <a:xfrm>
            <a:off x="121181" y="45509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5" name="TextBox 14">
            <a:extLst>
              <a:ext uri="{FF2B5EF4-FFF2-40B4-BE49-F238E27FC236}">
                <a16:creationId xmlns:a16="http://schemas.microsoft.com/office/drawing/2014/main" id="{2CA841B2-8179-8C96-C50C-A8C744238076}"/>
              </a:ext>
            </a:extLst>
          </p:cNvPr>
          <p:cNvSpPr txBox="1"/>
          <p:nvPr/>
        </p:nvSpPr>
        <p:spPr>
          <a:xfrm>
            <a:off x="248513" y="778167"/>
            <a:ext cx="1449272"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Items</a:t>
            </a:r>
          </a:p>
          <a:p>
            <a:r>
              <a:rPr lang="en-GB" sz="1600" dirty="0">
                <a:solidFill>
                  <a:schemeClr val="bg1"/>
                </a:solidFill>
                <a:latin typeface="Bradley Hand ITC" panose="03070402050302030203" pitchFamily="66" charset="0"/>
              </a:rPr>
              <a:t>* customer id</a:t>
            </a:r>
          </a:p>
        </p:txBody>
      </p:sp>
      <p:sp>
        <p:nvSpPr>
          <p:cNvPr id="16" name="TextBox 15">
            <a:extLst>
              <a:ext uri="{FF2B5EF4-FFF2-40B4-BE49-F238E27FC236}">
                <a16:creationId xmlns:a16="http://schemas.microsoft.com/office/drawing/2014/main" id="{77192AEE-1FDB-49D3-77CD-FDFDF856BEFE}"/>
              </a:ext>
            </a:extLst>
          </p:cNvPr>
          <p:cNvSpPr txBox="1"/>
          <p:nvPr/>
        </p:nvSpPr>
        <p:spPr>
          <a:xfrm>
            <a:off x="4251860" y="49924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7" name="TextBox 16">
            <a:extLst>
              <a:ext uri="{FF2B5EF4-FFF2-40B4-BE49-F238E27FC236}">
                <a16:creationId xmlns:a16="http://schemas.microsoft.com/office/drawing/2014/main" id="{7AFB1EF4-CED9-7B7D-B5FD-52961A1107F5}"/>
              </a:ext>
            </a:extLst>
          </p:cNvPr>
          <p:cNvSpPr txBox="1"/>
          <p:nvPr/>
        </p:nvSpPr>
        <p:spPr>
          <a:xfrm>
            <a:off x="4379192" y="82231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customers</a:t>
            </a:r>
          </a:p>
        </p:txBody>
      </p:sp>
      <p:sp>
        <p:nvSpPr>
          <p:cNvPr id="34" name="TextBox 33">
            <a:extLst>
              <a:ext uri="{FF2B5EF4-FFF2-40B4-BE49-F238E27FC236}">
                <a16:creationId xmlns:a16="http://schemas.microsoft.com/office/drawing/2014/main" id="{1BEA3264-31C7-F66E-2B28-D7AE846F4528}"/>
              </a:ext>
            </a:extLst>
          </p:cNvPr>
          <p:cNvSpPr txBox="1"/>
          <p:nvPr/>
        </p:nvSpPr>
        <p:spPr>
          <a:xfrm>
            <a:off x="8362746" y="48382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5" name="TextBox 34">
            <a:extLst>
              <a:ext uri="{FF2B5EF4-FFF2-40B4-BE49-F238E27FC236}">
                <a16:creationId xmlns:a16="http://schemas.microsoft.com/office/drawing/2014/main" id="{F440A49E-4CBF-D3A7-1042-5188DE6D717D}"/>
              </a:ext>
            </a:extLst>
          </p:cNvPr>
          <p:cNvSpPr txBox="1"/>
          <p:nvPr/>
        </p:nvSpPr>
        <p:spPr>
          <a:xfrm>
            <a:off x="8490078" y="806897"/>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regions</a:t>
            </a:r>
          </a:p>
        </p:txBody>
      </p:sp>
      <p:sp>
        <p:nvSpPr>
          <p:cNvPr id="36" name="TextBox 35">
            <a:extLst>
              <a:ext uri="{FF2B5EF4-FFF2-40B4-BE49-F238E27FC236}">
                <a16:creationId xmlns:a16="http://schemas.microsoft.com/office/drawing/2014/main" id="{3F3E006B-3958-DF24-EA95-68F51133AF6C}"/>
              </a:ext>
            </a:extLst>
          </p:cNvPr>
          <p:cNvSpPr txBox="1"/>
          <p:nvPr/>
        </p:nvSpPr>
        <p:spPr>
          <a:xfrm>
            <a:off x="160002" y="338959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7" name="TextBox 36">
            <a:extLst>
              <a:ext uri="{FF2B5EF4-FFF2-40B4-BE49-F238E27FC236}">
                <a16:creationId xmlns:a16="http://schemas.microsoft.com/office/drawing/2014/main" id="{4D03428E-22A7-8BA9-6C87-F3672B7DFF89}"/>
              </a:ext>
            </a:extLst>
          </p:cNvPr>
          <p:cNvSpPr txBox="1"/>
          <p:nvPr/>
        </p:nvSpPr>
        <p:spPr>
          <a:xfrm>
            <a:off x="287334" y="371266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credit</a:t>
            </a:r>
          </a:p>
        </p:txBody>
      </p:sp>
      <p:sp>
        <p:nvSpPr>
          <p:cNvPr id="38" name="TextBox 37">
            <a:extLst>
              <a:ext uri="{FF2B5EF4-FFF2-40B4-BE49-F238E27FC236}">
                <a16:creationId xmlns:a16="http://schemas.microsoft.com/office/drawing/2014/main" id="{D897D553-2310-F455-F995-5A6967B533F9}"/>
              </a:ext>
            </a:extLst>
          </p:cNvPr>
          <p:cNvSpPr txBox="1"/>
          <p:nvPr/>
        </p:nvSpPr>
        <p:spPr>
          <a:xfrm>
            <a:off x="8392308" y="3382945"/>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9" name="TextBox 38">
            <a:extLst>
              <a:ext uri="{FF2B5EF4-FFF2-40B4-BE49-F238E27FC236}">
                <a16:creationId xmlns:a16="http://schemas.microsoft.com/office/drawing/2014/main" id="{CC70B48C-8681-7D52-5942-261EB0599F10}"/>
              </a:ext>
            </a:extLst>
          </p:cNvPr>
          <p:cNvSpPr txBox="1"/>
          <p:nvPr/>
        </p:nvSpPr>
        <p:spPr>
          <a:xfrm>
            <a:off x="8519640" y="3706020"/>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stock</a:t>
            </a:r>
          </a:p>
        </p:txBody>
      </p:sp>
    </p:spTree>
    <p:extLst>
      <p:ext uri="{BB962C8B-B14F-4D97-AF65-F5344CB8AC3E}">
        <p14:creationId xmlns:p14="http://schemas.microsoft.com/office/powerpoint/2010/main" val="2074575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21</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9" name="Picture 8">
            <a:extLst>
              <a:ext uri="{FF2B5EF4-FFF2-40B4-BE49-F238E27FC236}">
                <a16:creationId xmlns:a16="http://schemas.microsoft.com/office/drawing/2014/main" id="{FAFE5A68-0DD0-B66C-89D4-FB48B9C0A52A}"/>
              </a:ext>
            </a:extLst>
          </p:cNvPr>
          <p:cNvPicPr>
            <a:picLocks noChangeAspect="1"/>
          </p:cNvPicPr>
          <p:nvPr/>
        </p:nvPicPr>
        <p:blipFill>
          <a:blip r:embed="rId3"/>
          <a:stretch>
            <a:fillRect/>
          </a:stretch>
        </p:blipFill>
        <p:spPr>
          <a:xfrm>
            <a:off x="2099560" y="428682"/>
            <a:ext cx="7992880" cy="5065472"/>
          </a:xfrm>
          <a:prstGeom prst="rect">
            <a:avLst/>
          </a:prstGeom>
        </p:spPr>
      </p:pic>
    </p:spTree>
    <p:extLst>
      <p:ext uri="{BB962C8B-B14F-4D97-AF65-F5344CB8AC3E}">
        <p14:creationId xmlns:p14="http://schemas.microsoft.com/office/powerpoint/2010/main" val="585151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2" descr="Reusable Index Cards - ProSimpli">
            <a:extLst>
              <a:ext uri="{FF2B5EF4-FFF2-40B4-BE49-F238E27FC236}">
                <a16:creationId xmlns:a16="http://schemas.microsoft.com/office/drawing/2014/main" id="{FDD25703-A7AE-1BC9-4245-81911D52FDB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DC2A8D-F6A3-4EF0-E40D-457001E91475}"/>
              </a:ext>
            </a:extLst>
          </p:cNvPr>
          <p:cNvSpPr txBox="1"/>
          <p:nvPr/>
        </p:nvSpPr>
        <p:spPr>
          <a:xfrm>
            <a:off x="121181" y="133075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8" name="TextBox 7">
            <a:extLst>
              <a:ext uri="{FF2B5EF4-FFF2-40B4-BE49-F238E27FC236}">
                <a16:creationId xmlns:a16="http://schemas.microsoft.com/office/drawing/2014/main" id="{7DA3A95C-75ED-93E2-98D0-5F34B7FB7A9D}"/>
              </a:ext>
            </a:extLst>
          </p:cNvPr>
          <p:cNvSpPr txBox="1"/>
          <p:nvPr/>
        </p:nvSpPr>
        <p:spPr>
          <a:xfrm>
            <a:off x="245523" y="1627712"/>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total of items</a:t>
            </a:r>
          </a:p>
          <a:p>
            <a:r>
              <a:rPr lang="en-GB" sz="1600" dirty="0">
                <a:solidFill>
                  <a:schemeClr val="bg1"/>
                </a:solidFill>
                <a:latin typeface="Bradley Hand ITC" panose="03070402050302030203" pitchFamily="66" charset="0"/>
              </a:rPr>
              <a:t>* checkout</a:t>
            </a:r>
          </a:p>
        </p:txBody>
      </p:sp>
      <p:sp>
        <p:nvSpPr>
          <p:cNvPr id="9" name="Freeform: Shape 8">
            <a:extLst>
              <a:ext uri="{FF2B5EF4-FFF2-40B4-BE49-F238E27FC236}">
                <a16:creationId xmlns:a16="http://schemas.microsoft.com/office/drawing/2014/main" id="{8864A816-E42B-13DE-D959-2BE6BBA6FF51}"/>
              </a:ext>
            </a:extLst>
          </p:cNvPr>
          <p:cNvSpPr/>
          <p:nvPr/>
        </p:nvSpPr>
        <p:spPr>
          <a:xfrm>
            <a:off x="1905748"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0" name="Picture 2" descr="Reusable Index Cards - ProSimpli">
            <a:extLst>
              <a:ext uri="{FF2B5EF4-FFF2-40B4-BE49-F238E27FC236}">
                <a16:creationId xmlns:a16="http://schemas.microsoft.com/office/drawing/2014/main" id="{8BB7CF23-F01A-5FDD-D1AF-A0A5E7096B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7209EA-E682-D5BA-66B0-3151A39B54B1}"/>
              </a:ext>
            </a:extLst>
          </p:cNvPr>
          <p:cNvSpPr txBox="1"/>
          <p:nvPr/>
        </p:nvSpPr>
        <p:spPr>
          <a:xfrm>
            <a:off x="4281368"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9C689A30-4E4A-E519-55BB-D184A12BCC39}"/>
              </a:ext>
            </a:extLst>
          </p:cNvPr>
          <p:cNvSpPr txBox="1"/>
          <p:nvPr/>
        </p:nvSpPr>
        <p:spPr>
          <a:xfrm>
            <a:off x="4405709" y="1627712"/>
            <a:ext cx="1660225"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Retrieve customer’s name &amp; address</a:t>
            </a:r>
          </a:p>
        </p:txBody>
      </p:sp>
      <p:sp>
        <p:nvSpPr>
          <p:cNvPr id="13" name="Freeform: Shape 12">
            <a:extLst>
              <a:ext uri="{FF2B5EF4-FFF2-40B4-BE49-F238E27FC236}">
                <a16:creationId xmlns:a16="http://schemas.microsoft.com/office/drawing/2014/main" id="{B07384CD-6B9C-5AD0-6F63-62FD411BF8DA}"/>
              </a:ext>
            </a:extLst>
          </p:cNvPr>
          <p:cNvSpPr/>
          <p:nvPr/>
        </p:nvSpPr>
        <p:spPr>
          <a:xfrm>
            <a:off x="6065935"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8" name="Picture 2" descr="Reusable Index Cards - ProSimpli">
            <a:extLst>
              <a:ext uri="{FF2B5EF4-FFF2-40B4-BE49-F238E27FC236}">
                <a16:creationId xmlns:a16="http://schemas.microsoft.com/office/drawing/2014/main" id="{4F2095CA-F216-9730-2F10-01E2D730E3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D0DCA0-B266-A8C7-BDC7-049892272B90}"/>
              </a:ext>
            </a:extLst>
          </p:cNvPr>
          <p:cNvSpPr txBox="1"/>
          <p:nvPr/>
        </p:nvSpPr>
        <p:spPr>
          <a:xfrm>
            <a:off x="8392254"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0" name="TextBox 19">
            <a:extLst>
              <a:ext uri="{FF2B5EF4-FFF2-40B4-BE49-F238E27FC236}">
                <a16:creationId xmlns:a16="http://schemas.microsoft.com/office/drawing/2014/main" id="{542514F3-CBDD-BB4C-B99C-B1F1718A4D76}"/>
              </a:ext>
            </a:extLst>
          </p:cNvPr>
          <p:cNvSpPr txBox="1"/>
          <p:nvPr/>
        </p:nvSpPr>
        <p:spPr>
          <a:xfrm>
            <a:off x="8516595" y="1627712"/>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shipping</a:t>
            </a:r>
          </a:p>
        </p:txBody>
      </p:sp>
      <p:sp>
        <p:nvSpPr>
          <p:cNvPr id="21" name="Freeform: Shape 20">
            <a:extLst>
              <a:ext uri="{FF2B5EF4-FFF2-40B4-BE49-F238E27FC236}">
                <a16:creationId xmlns:a16="http://schemas.microsoft.com/office/drawing/2014/main" id="{4CD59B80-3E91-DD39-35A2-E56DFDB1AC24}"/>
              </a:ext>
            </a:extLst>
          </p:cNvPr>
          <p:cNvSpPr/>
          <p:nvPr/>
        </p:nvSpPr>
        <p:spPr>
          <a:xfrm>
            <a:off x="10176821"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2" name="Picture 2" descr="Reusable Index Cards - ProSimpli">
            <a:extLst>
              <a:ext uri="{FF2B5EF4-FFF2-40B4-BE49-F238E27FC236}">
                <a16:creationId xmlns:a16="http://schemas.microsoft.com/office/drawing/2014/main" id="{7490A079-18CF-FA2E-A393-D867EDB5EE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C47778-8E19-D470-41F7-8266697E0215}"/>
              </a:ext>
            </a:extLst>
          </p:cNvPr>
          <p:cNvSpPr txBox="1"/>
          <p:nvPr/>
        </p:nvSpPr>
        <p:spPr>
          <a:xfrm>
            <a:off x="121181"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4" name="TextBox 23">
            <a:extLst>
              <a:ext uri="{FF2B5EF4-FFF2-40B4-BE49-F238E27FC236}">
                <a16:creationId xmlns:a16="http://schemas.microsoft.com/office/drawing/2014/main" id="{5AFF2A83-40BC-C369-0308-E59DF0B8CDB1}"/>
              </a:ext>
            </a:extLst>
          </p:cNvPr>
          <p:cNvSpPr txBox="1"/>
          <p:nvPr/>
        </p:nvSpPr>
        <p:spPr>
          <a:xfrm>
            <a:off x="245523" y="4495173"/>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Charge basket total + shipping</a:t>
            </a:r>
          </a:p>
        </p:txBody>
      </p:sp>
      <p:sp>
        <p:nvSpPr>
          <p:cNvPr id="25" name="Freeform: Shape 24">
            <a:extLst>
              <a:ext uri="{FF2B5EF4-FFF2-40B4-BE49-F238E27FC236}">
                <a16:creationId xmlns:a16="http://schemas.microsoft.com/office/drawing/2014/main" id="{F63309C1-95FF-90BA-3F7D-B055279B480C}"/>
              </a:ext>
            </a:extLst>
          </p:cNvPr>
          <p:cNvSpPr/>
          <p:nvPr/>
        </p:nvSpPr>
        <p:spPr>
          <a:xfrm>
            <a:off x="1905748"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6" name="Picture 2" descr="Reusable Index Cards - ProSimpli">
            <a:extLst>
              <a:ext uri="{FF2B5EF4-FFF2-40B4-BE49-F238E27FC236}">
                <a16:creationId xmlns:a16="http://schemas.microsoft.com/office/drawing/2014/main" id="{1C78B912-FB77-1402-62E4-24BF517AF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A781A2F-99AB-CE78-B41B-018372F733C2}"/>
              </a:ext>
            </a:extLst>
          </p:cNvPr>
          <p:cNvSpPr txBox="1"/>
          <p:nvPr/>
        </p:nvSpPr>
        <p:spPr>
          <a:xfrm>
            <a:off x="4281368"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8" name="TextBox 27">
            <a:extLst>
              <a:ext uri="{FF2B5EF4-FFF2-40B4-BE49-F238E27FC236}">
                <a16:creationId xmlns:a16="http://schemas.microsoft.com/office/drawing/2014/main" id="{EBF8DED4-7C93-C057-B0DB-2E76DC7B83BA}"/>
              </a:ext>
            </a:extLst>
          </p:cNvPr>
          <p:cNvSpPr txBox="1"/>
          <p:nvPr/>
        </p:nvSpPr>
        <p:spPr>
          <a:xfrm>
            <a:off x="4405709" y="4495173"/>
            <a:ext cx="166022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Create order</a:t>
            </a:r>
          </a:p>
        </p:txBody>
      </p:sp>
      <p:sp>
        <p:nvSpPr>
          <p:cNvPr id="29" name="Freeform: Shape 28">
            <a:extLst>
              <a:ext uri="{FF2B5EF4-FFF2-40B4-BE49-F238E27FC236}">
                <a16:creationId xmlns:a16="http://schemas.microsoft.com/office/drawing/2014/main" id="{AD707580-5852-0429-8DF3-0E1E4C51BBC7}"/>
              </a:ext>
            </a:extLst>
          </p:cNvPr>
          <p:cNvSpPr/>
          <p:nvPr/>
        </p:nvSpPr>
        <p:spPr>
          <a:xfrm>
            <a:off x="6065935"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30" name="Picture 2" descr="Reusable Index Cards - ProSimpli">
            <a:extLst>
              <a:ext uri="{FF2B5EF4-FFF2-40B4-BE49-F238E27FC236}">
                <a16:creationId xmlns:a16="http://schemas.microsoft.com/office/drawing/2014/main" id="{A3258585-1331-528F-A605-BFBA39E7B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16FEC28-29A7-1819-224F-03E3A8C970C7}"/>
              </a:ext>
            </a:extLst>
          </p:cNvPr>
          <p:cNvSpPr txBox="1"/>
          <p:nvPr/>
        </p:nvSpPr>
        <p:spPr>
          <a:xfrm>
            <a:off x="8392254"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32" name="TextBox 31">
            <a:extLst>
              <a:ext uri="{FF2B5EF4-FFF2-40B4-BE49-F238E27FC236}">
                <a16:creationId xmlns:a16="http://schemas.microsoft.com/office/drawing/2014/main" id="{6D8D4436-A71A-C76C-5DC3-C30CD570AEA3}"/>
              </a:ext>
            </a:extLst>
          </p:cNvPr>
          <p:cNvSpPr txBox="1"/>
          <p:nvPr/>
        </p:nvSpPr>
        <p:spPr>
          <a:xfrm>
            <a:off x="8516595" y="4495173"/>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Adjust product stock</a:t>
            </a:r>
          </a:p>
        </p:txBody>
      </p:sp>
      <p:sp>
        <p:nvSpPr>
          <p:cNvPr id="33" name="Freeform: Shape 32">
            <a:extLst>
              <a:ext uri="{FF2B5EF4-FFF2-40B4-BE49-F238E27FC236}">
                <a16:creationId xmlns:a16="http://schemas.microsoft.com/office/drawing/2014/main" id="{2F8E7E68-E4BF-44DC-1286-B30EA80F39E9}"/>
              </a:ext>
            </a:extLst>
          </p:cNvPr>
          <p:cNvSpPr/>
          <p:nvPr/>
        </p:nvSpPr>
        <p:spPr>
          <a:xfrm>
            <a:off x="10176821"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CE7FF035-D5D5-1EE9-C9BC-17E13B89ABE9}"/>
              </a:ext>
            </a:extLst>
          </p:cNvPr>
          <p:cNvSpPr txBox="1"/>
          <p:nvPr/>
        </p:nvSpPr>
        <p:spPr>
          <a:xfrm>
            <a:off x="121181" y="45509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5" name="TextBox 14">
            <a:extLst>
              <a:ext uri="{FF2B5EF4-FFF2-40B4-BE49-F238E27FC236}">
                <a16:creationId xmlns:a16="http://schemas.microsoft.com/office/drawing/2014/main" id="{2CA841B2-8179-8C96-C50C-A8C744238076}"/>
              </a:ext>
            </a:extLst>
          </p:cNvPr>
          <p:cNvSpPr txBox="1"/>
          <p:nvPr/>
        </p:nvSpPr>
        <p:spPr>
          <a:xfrm>
            <a:off x="248513" y="778167"/>
            <a:ext cx="1449272"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Items</a:t>
            </a:r>
          </a:p>
          <a:p>
            <a:r>
              <a:rPr lang="en-GB" sz="1600" dirty="0">
                <a:solidFill>
                  <a:schemeClr val="bg1"/>
                </a:solidFill>
                <a:latin typeface="Bradley Hand ITC" panose="03070402050302030203" pitchFamily="66" charset="0"/>
              </a:rPr>
              <a:t>* customer id</a:t>
            </a:r>
          </a:p>
        </p:txBody>
      </p:sp>
      <p:sp>
        <p:nvSpPr>
          <p:cNvPr id="16" name="TextBox 15">
            <a:extLst>
              <a:ext uri="{FF2B5EF4-FFF2-40B4-BE49-F238E27FC236}">
                <a16:creationId xmlns:a16="http://schemas.microsoft.com/office/drawing/2014/main" id="{77192AEE-1FDB-49D3-77CD-FDFDF856BEFE}"/>
              </a:ext>
            </a:extLst>
          </p:cNvPr>
          <p:cNvSpPr txBox="1"/>
          <p:nvPr/>
        </p:nvSpPr>
        <p:spPr>
          <a:xfrm>
            <a:off x="4251860" y="49924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7" name="TextBox 16">
            <a:extLst>
              <a:ext uri="{FF2B5EF4-FFF2-40B4-BE49-F238E27FC236}">
                <a16:creationId xmlns:a16="http://schemas.microsoft.com/office/drawing/2014/main" id="{7AFB1EF4-CED9-7B7D-B5FD-52961A1107F5}"/>
              </a:ext>
            </a:extLst>
          </p:cNvPr>
          <p:cNvSpPr txBox="1"/>
          <p:nvPr/>
        </p:nvSpPr>
        <p:spPr>
          <a:xfrm>
            <a:off x="4379192" y="82231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customers</a:t>
            </a:r>
          </a:p>
        </p:txBody>
      </p:sp>
      <p:sp>
        <p:nvSpPr>
          <p:cNvPr id="34" name="TextBox 33">
            <a:extLst>
              <a:ext uri="{FF2B5EF4-FFF2-40B4-BE49-F238E27FC236}">
                <a16:creationId xmlns:a16="http://schemas.microsoft.com/office/drawing/2014/main" id="{1BEA3264-31C7-F66E-2B28-D7AE846F4528}"/>
              </a:ext>
            </a:extLst>
          </p:cNvPr>
          <p:cNvSpPr txBox="1"/>
          <p:nvPr/>
        </p:nvSpPr>
        <p:spPr>
          <a:xfrm>
            <a:off x="8362746" y="48382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5" name="TextBox 34">
            <a:extLst>
              <a:ext uri="{FF2B5EF4-FFF2-40B4-BE49-F238E27FC236}">
                <a16:creationId xmlns:a16="http://schemas.microsoft.com/office/drawing/2014/main" id="{F440A49E-4CBF-D3A7-1042-5188DE6D717D}"/>
              </a:ext>
            </a:extLst>
          </p:cNvPr>
          <p:cNvSpPr txBox="1"/>
          <p:nvPr/>
        </p:nvSpPr>
        <p:spPr>
          <a:xfrm>
            <a:off x="8490078" y="806897"/>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regions</a:t>
            </a:r>
          </a:p>
        </p:txBody>
      </p:sp>
      <p:sp>
        <p:nvSpPr>
          <p:cNvPr id="36" name="TextBox 35">
            <a:extLst>
              <a:ext uri="{FF2B5EF4-FFF2-40B4-BE49-F238E27FC236}">
                <a16:creationId xmlns:a16="http://schemas.microsoft.com/office/drawing/2014/main" id="{3F3E006B-3958-DF24-EA95-68F51133AF6C}"/>
              </a:ext>
            </a:extLst>
          </p:cNvPr>
          <p:cNvSpPr txBox="1"/>
          <p:nvPr/>
        </p:nvSpPr>
        <p:spPr>
          <a:xfrm>
            <a:off x="160002" y="338959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7" name="TextBox 36">
            <a:extLst>
              <a:ext uri="{FF2B5EF4-FFF2-40B4-BE49-F238E27FC236}">
                <a16:creationId xmlns:a16="http://schemas.microsoft.com/office/drawing/2014/main" id="{4D03428E-22A7-8BA9-6C87-F3672B7DFF89}"/>
              </a:ext>
            </a:extLst>
          </p:cNvPr>
          <p:cNvSpPr txBox="1"/>
          <p:nvPr/>
        </p:nvSpPr>
        <p:spPr>
          <a:xfrm>
            <a:off x="287334" y="371266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credit</a:t>
            </a:r>
          </a:p>
        </p:txBody>
      </p:sp>
      <p:sp>
        <p:nvSpPr>
          <p:cNvPr id="38" name="TextBox 37">
            <a:extLst>
              <a:ext uri="{FF2B5EF4-FFF2-40B4-BE49-F238E27FC236}">
                <a16:creationId xmlns:a16="http://schemas.microsoft.com/office/drawing/2014/main" id="{D897D553-2310-F455-F995-5A6967B533F9}"/>
              </a:ext>
            </a:extLst>
          </p:cNvPr>
          <p:cNvSpPr txBox="1"/>
          <p:nvPr/>
        </p:nvSpPr>
        <p:spPr>
          <a:xfrm>
            <a:off x="8392308" y="3382945"/>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9" name="TextBox 38">
            <a:extLst>
              <a:ext uri="{FF2B5EF4-FFF2-40B4-BE49-F238E27FC236}">
                <a16:creationId xmlns:a16="http://schemas.microsoft.com/office/drawing/2014/main" id="{CC70B48C-8681-7D52-5942-261EB0599F10}"/>
              </a:ext>
            </a:extLst>
          </p:cNvPr>
          <p:cNvSpPr txBox="1"/>
          <p:nvPr/>
        </p:nvSpPr>
        <p:spPr>
          <a:xfrm>
            <a:off x="8519640" y="3706020"/>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stock</a:t>
            </a:r>
          </a:p>
        </p:txBody>
      </p:sp>
      <p:sp>
        <p:nvSpPr>
          <p:cNvPr id="40" name="TextBox 39">
            <a:extLst>
              <a:ext uri="{FF2B5EF4-FFF2-40B4-BE49-F238E27FC236}">
                <a16:creationId xmlns:a16="http://schemas.microsoft.com/office/drawing/2014/main" id="{69C41CEF-C13F-D1C3-D0C3-9324859C2C89}"/>
              </a:ext>
            </a:extLst>
          </p:cNvPr>
          <p:cNvSpPr txBox="1"/>
          <p:nvPr/>
        </p:nvSpPr>
        <p:spPr>
          <a:xfrm>
            <a:off x="1325837" y="205196"/>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Basket</a:t>
            </a:r>
          </a:p>
        </p:txBody>
      </p:sp>
      <p:sp>
        <p:nvSpPr>
          <p:cNvPr id="41" name="TextBox 40">
            <a:extLst>
              <a:ext uri="{FF2B5EF4-FFF2-40B4-BE49-F238E27FC236}">
                <a16:creationId xmlns:a16="http://schemas.microsoft.com/office/drawing/2014/main" id="{F16E00D1-E2D5-A301-394F-92E30A178120}"/>
              </a:ext>
            </a:extLst>
          </p:cNvPr>
          <p:cNvSpPr txBox="1"/>
          <p:nvPr/>
        </p:nvSpPr>
        <p:spPr>
          <a:xfrm>
            <a:off x="5512749" y="164865"/>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Customers</a:t>
            </a:r>
          </a:p>
        </p:txBody>
      </p:sp>
      <p:sp>
        <p:nvSpPr>
          <p:cNvPr id="42" name="TextBox 41">
            <a:extLst>
              <a:ext uri="{FF2B5EF4-FFF2-40B4-BE49-F238E27FC236}">
                <a16:creationId xmlns:a16="http://schemas.microsoft.com/office/drawing/2014/main" id="{6F746D46-B79D-3638-ED7D-282EA97801F7}"/>
              </a:ext>
            </a:extLst>
          </p:cNvPr>
          <p:cNvSpPr txBox="1"/>
          <p:nvPr/>
        </p:nvSpPr>
        <p:spPr>
          <a:xfrm>
            <a:off x="9596909" y="185853"/>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Shipping</a:t>
            </a:r>
          </a:p>
        </p:txBody>
      </p:sp>
      <p:sp>
        <p:nvSpPr>
          <p:cNvPr id="43" name="TextBox 42">
            <a:extLst>
              <a:ext uri="{FF2B5EF4-FFF2-40B4-BE49-F238E27FC236}">
                <a16:creationId xmlns:a16="http://schemas.microsoft.com/office/drawing/2014/main" id="{9AF0C5FF-CBF7-F370-35CB-A916323E8661}"/>
              </a:ext>
            </a:extLst>
          </p:cNvPr>
          <p:cNvSpPr txBox="1"/>
          <p:nvPr/>
        </p:nvSpPr>
        <p:spPr>
          <a:xfrm>
            <a:off x="1030914" y="3057415"/>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Payment Method</a:t>
            </a:r>
          </a:p>
        </p:txBody>
      </p:sp>
      <p:sp>
        <p:nvSpPr>
          <p:cNvPr id="44" name="TextBox 43">
            <a:extLst>
              <a:ext uri="{FF2B5EF4-FFF2-40B4-BE49-F238E27FC236}">
                <a16:creationId xmlns:a16="http://schemas.microsoft.com/office/drawing/2014/main" id="{30EC507E-3680-E43A-8944-CDBC1BF4F94E}"/>
              </a:ext>
            </a:extLst>
          </p:cNvPr>
          <p:cNvSpPr txBox="1"/>
          <p:nvPr/>
        </p:nvSpPr>
        <p:spPr>
          <a:xfrm>
            <a:off x="5109713" y="3066780"/>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Orders</a:t>
            </a:r>
          </a:p>
        </p:txBody>
      </p:sp>
      <p:sp>
        <p:nvSpPr>
          <p:cNvPr id="45" name="TextBox 44">
            <a:extLst>
              <a:ext uri="{FF2B5EF4-FFF2-40B4-BE49-F238E27FC236}">
                <a16:creationId xmlns:a16="http://schemas.microsoft.com/office/drawing/2014/main" id="{81F26B0A-E34B-6B41-EA1A-6FAA871E19C1}"/>
              </a:ext>
            </a:extLst>
          </p:cNvPr>
          <p:cNvSpPr txBox="1"/>
          <p:nvPr/>
        </p:nvSpPr>
        <p:spPr>
          <a:xfrm>
            <a:off x="9214714" y="3051039"/>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Warehouse</a:t>
            </a:r>
          </a:p>
        </p:txBody>
      </p:sp>
    </p:spTree>
    <p:extLst>
      <p:ext uri="{BB962C8B-B14F-4D97-AF65-F5344CB8AC3E}">
        <p14:creationId xmlns:p14="http://schemas.microsoft.com/office/powerpoint/2010/main" val="2800185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23</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2" descr="Reusable Index Cards - ProSimpli">
            <a:extLst>
              <a:ext uri="{FF2B5EF4-FFF2-40B4-BE49-F238E27FC236}">
                <a16:creationId xmlns:a16="http://schemas.microsoft.com/office/drawing/2014/main" id="{FDD25703-A7AE-1BC9-4245-81911D52FDB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DC2A8D-F6A3-4EF0-E40D-457001E91475}"/>
              </a:ext>
            </a:extLst>
          </p:cNvPr>
          <p:cNvSpPr txBox="1"/>
          <p:nvPr/>
        </p:nvSpPr>
        <p:spPr>
          <a:xfrm>
            <a:off x="121181" y="133075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8" name="TextBox 7">
            <a:extLst>
              <a:ext uri="{FF2B5EF4-FFF2-40B4-BE49-F238E27FC236}">
                <a16:creationId xmlns:a16="http://schemas.microsoft.com/office/drawing/2014/main" id="{7DA3A95C-75ED-93E2-98D0-5F34B7FB7A9D}"/>
              </a:ext>
            </a:extLst>
          </p:cNvPr>
          <p:cNvSpPr txBox="1"/>
          <p:nvPr/>
        </p:nvSpPr>
        <p:spPr>
          <a:xfrm>
            <a:off x="245523" y="1627712"/>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total of items</a:t>
            </a:r>
          </a:p>
          <a:p>
            <a:r>
              <a:rPr lang="en-GB" sz="1600" dirty="0">
                <a:solidFill>
                  <a:schemeClr val="bg1"/>
                </a:solidFill>
                <a:latin typeface="Bradley Hand ITC" panose="03070402050302030203" pitchFamily="66" charset="0"/>
              </a:rPr>
              <a:t>* checkout</a:t>
            </a:r>
          </a:p>
        </p:txBody>
      </p:sp>
      <p:sp>
        <p:nvSpPr>
          <p:cNvPr id="9" name="Freeform: Shape 8">
            <a:extLst>
              <a:ext uri="{FF2B5EF4-FFF2-40B4-BE49-F238E27FC236}">
                <a16:creationId xmlns:a16="http://schemas.microsoft.com/office/drawing/2014/main" id="{8864A816-E42B-13DE-D959-2BE6BBA6FF51}"/>
              </a:ext>
            </a:extLst>
          </p:cNvPr>
          <p:cNvSpPr/>
          <p:nvPr/>
        </p:nvSpPr>
        <p:spPr>
          <a:xfrm>
            <a:off x="1905748"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0" name="Picture 2" descr="Reusable Index Cards - ProSimpli">
            <a:extLst>
              <a:ext uri="{FF2B5EF4-FFF2-40B4-BE49-F238E27FC236}">
                <a16:creationId xmlns:a16="http://schemas.microsoft.com/office/drawing/2014/main" id="{8BB7CF23-F01A-5FDD-D1AF-A0A5E7096B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7209EA-E682-D5BA-66B0-3151A39B54B1}"/>
              </a:ext>
            </a:extLst>
          </p:cNvPr>
          <p:cNvSpPr txBox="1"/>
          <p:nvPr/>
        </p:nvSpPr>
        <p:spPr>
          <a:xfrm>
            <a:off x="4281368"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9C689A30-4E4A-E519-55BB-D184A12BCC39}"/>
              </a:ext>
            </a:extLst>
          </p:cNvPr>
          <p:cNvSpPr txBox="1"/>
          <p:nvPr/>
        </p:nvSpPr>
        <p:spPr>
          <a:xfrm>
            <a:off x="4405709" y="1627712"/>
            <a:ext cx="1660225"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Retrieve customer’s name &amp; address</a:t>
            </a:r>
          </a:p>
        </p:txBody>
      </p:sp>
      <p:sp>
        <p:nvSpPr>
          <p:cNvPr id="13" name="Freeform: Shape 12">
            <a:extLst>
              <a:ext uri="{FF2B5EF4-FFF2-40B4-BE49-F238E27FC236}">
                <a16:creationId xmlns:a16="http://schemas.microsoft.com/office/drawing/2014/main" id="{B07384CD-6B9C-5AD0-6F63-62FD411BF8DA}"/>
              </a:ext>
            </a:extLst>
          </p:cNvPr>
          <p:cNvSpPr/>
          <p:nvPr/>
        </p:nvSpPr>
        <p:spPr>
          <a:xfrm>
            <a:off x="6065935"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8" name="Picture 2" descr="Reusable Index Cards - ProSimpli">
            <a:extLst>
              <a:ext uri="{FF2B5EF4-FFF2-40B4-BE49-F238E27FC236}">
                <a16:creationId xmlns:a16="http://schemas.microsoft.com/office/drawing/2014/main" id="{4F2095CA-F216-9730-2F10-01E2D730E3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D0DCA0-B266-A8C7-BDC7-049892272B90}"/>
              </a:ext>
            </a:extLst>
          </p:cNvPr>
          <p:cNvSpPr txBox="1"/>
          <p:nvPr/>
        </p:nvSpPr>
        <p:spPr>
          <a:xfrm>
            <a:off x="8392254"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0" name="TextBox 19">
            <a:extLst>
              <a:ext uri="{FF2B5EF4-FFF2-40B4-BE49-F238E27FC236}">
                <a16:creationId xmlns:a16="http://schemas.microsoft.com/office/drawing/2014/main" id="{542514F3-CBDD-BB4C-B99C-B1F1718A4D76}"/>
              </a:ext>
            </a:extLst>
          </p:cNvPr>
          <p:cNvSpPr txBox="1"/>
          <p:nvPr/>
        </p:nvSpPr>
        <p:spPr>
          <a:xfrm>
            <a:off x="8516595" y="1627712"/>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shipping</a:t>
            </a:r>
          </a:p>
        </p:txBody>
      </p:sp>
      <p:sp>
        <p:nvSpPr>
          <p:cNvPr id="21" name="Freeform: Shape 20">
            <a:extLst>
              <a:ext uri="{FF2B5EF4-FFF2-40B4-BE49-F238E27FC236}">
                <a16:creationId xmlns:a16="http://schemas.microsoft.com/office/drawing/2014/main" id="{4CD59B80-3E91-DD39-35A2-E56DFDB1AC24}"/>
              </a:ext>
            </a:extLst>
          </p:cNvPr>
          <p:cNvSpPr/>
          <p:nvPr/>
        </p:nvSpPr>
        <p:spPr>
          <a:xfrm>
            <a:off x="10176821"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2" name="Picture 2" descr="Reusable Index Cards - ProSimpli">
            <a:extLst>
              <a:ext uri="{FF2B5EF4-FFF2-40B4-BE49-F238E27FC236}">
                <a16:creationId xmlns:a16="http://schemas.microsoft.com/office/drawing/2014/main" id="{7490A079-18CF-FA2E-A393-D867EDB5EE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C47778-8E19-D470-41F7-8266697E0215}"/>
              </a:ext>
            </a:extLst>
          </p:cNvPr>
          <p:cNvSpPr txBox="1"/>
          <p:nvPr/>
        </p:nvSpPr>
        <p:spPr>
          <a:xfrm>
            <a:off x="121181"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4" name="TextBox 23">
            <a:extLst>
              <a:ext uri="{FF2B5EF4-FFF2-40B4-BE49-F238E27FC236}">
                <a16:creationId xmlns:a16="http://schemas.microsoft.com/office/drawing/2014/main" id="{5AFF2A83-40BC-C369-0308-E59DF0B8CDB1}"/>
              </a:ext>
            </a:extLst>
          </p:cNvPr>
          <p:cNvSpPr txBox="1"/>
          <p:nvPr/>
        </p:nvSpPr>
        <p:spPr>
          <a:xfrm>
            <a:off x="245523" y="4495173"/>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Charge basket total + shipping</a:t>
            </a:r>
          </a:p>
        </p:txBody>
      </p:sp>
      <p:sp>
        <p:nvSpPr>
          <p:cNvPr id="25" name="Freeform: Shape 24">
            <a:extLst>
              <a:ext uri="{FF2B5EF4-FFF2-40B4-BE49-F238E27FC236}">
                <a16:creationId xmlns:a16="http://schemas.microsoft.com/office/drawing/2014/main" id="{F63309C1-95FF-90BA-3F7D-B055279B480C}"/>
              </a:ext>
            </a:extLst>
          </p:cNvPr>
          <p:cNvSpPr/>
          <p:nvPr/>
        </p:nvSpPr>
        <p:spPr>
          <a:xfrm>
            <a:off x="1905748"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6" name="Picture 2" descr="Reusable Index Cards - ProSimpli">
            <a:extLst>
              <a:ext uri="{FF2B5EF4-FFF2-40B4-BE49-F238E27FC236}">
                <a16:creationId xmlns:a16="http://schemas.microsoft.com/office/drawing/2014/main" id="{1C78B912-FB77-1402-62E4-24BF517AF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A781A2F-99AB-CE78-B41B-018372F733C2}"/>
              </a:ext>
            </a:extLst>
          </p:cNvPr>
          <p:cNvSpPr txBox="1"/>
          <p:nvPr/>
        </p:nvSpPr>
        <p:spPr>
          <a:xfrm>
            <a:off x="4281368"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8" name="TextBox 27">
            <a:extLst>
              <a:ext uri="{FF2B5EF4-FFF2-40B4-BE49-F238E27FC236}">
                <a16:creationId xmlns:a16="http://schemas.microsoft.com/office/drawing/2014/main" id="{EBF8DED4-7C93-C057-B0DB-2E76DC7B83BA}"/>
              </a:ext>
            </a:extLst>
          </p:cNvPr>
          <p:cNvSpPr txBox="1"/>
          <p:nvPr/>
        </p:nvSpPr>
        <p:spPr>
          <a:xfrm>
            <a:off x="4405709" y="4495173"/>
            <a:ext cx="166022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Create order</a:t>
            </a:r>
          </a:p>
        </p:txBody>
      </p:sp>
      <p:sp>
        <p:nvSpPr>
          <p:cNvPr id="29" name="Freeform: Shape 28">
            <a:extLst>
              <a:ext uri="{FF2B5EF4-FFF2-40B4-BE49-F238E27FC236}">
                <a16:creationId xmlns:a16="http://schemas.microsoft.com/office/drawing/2014/main" id="{AD707580-5852-0429-8DF3-0E1E4C51BBC7}"/>
              </a:ext>
            </a:extLst>
          </p:cNvPr>
          <p:cNvSpPr/>
          <p:nvPr/>
        </p:nvSpPr>
        <p:spPr>
          <a:xfrm>
            <a:off x="6065935"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30" name="Picture 2" descr="Reusable Index Cards - ProSimpli">
            <a:extLst>
              <a:ext uri="{FF2B5EF4-FFF2-40B4-BE49-F238E27FC236}">
                <a16:creationId xmlns:a16="http://schemas.microsoft.com/office/drawing/2014/main" id="{A3258585-1331-528F-A605-BFBA39E7B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16FEC28-29A7-1819-224F-03E3A8C970C7}"/>
              </a:ext>
            </a:extLst>
          </p:cNvPr>
          <p:cNvSpPr txBox="1"/>
          <p:nvPr/>
        </p:nvSpPr>
        <p:spPr>
          <a:xfrm>
            <a:off x="8392254"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32" name="TextBox 31">
            <a:extLst>
              <a:ext uri="{FF2B5EF4-FFF2-40B4-BE49-F238E27FC236}">
                <a16:creationId xmlns:a16="http://schemas.microsoft.com/office/drawing/2014/main" id="{6D8D4436-A71A-C76C-5DC3-C30CD570AEA3}"/>
              </a:ext>
            </a:extLst>
          </p:cNvPr>
          <p:cNvSpPr txBox="1"/>
          <p:nvPr/>
        </p:nvSpPr>
        <p:spPr>
          <a:xfrm>
            <a:off x="8516595" y="4495173"/>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Adjust product stock</a:t>
            </a:r>
          </a:p>
        </p:txBody>
      </p:sp>
      <p:sp>
        <p:nvSpPr>
          <p:cNvPr id="33" name="Freeform: Shape 32">
            <a:extLst>
              <a:ext uri="{FF2B5EF4-FFF2-40B4-BE49-F238E27FC236}">
                <a16:creationId xmlns:a16="http://schemas.microsoft.com/office/drawing/2014/main" id="{2F8E7E68-E4BF-44DC-1286-B30EA80F39E9}"/>
              </a:ext>
            </a:extLst>
          </p:cNvPr>
          <p:cNvSpPr/>
          <p:nvPr/>
        </p:nvSpPr>
        <p:spPr>
          <a:xfrm>
            <a:off x="10176821"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CE7FF035-D5D5-1EE9-C9BC-17E13B89ABE9}"/>
              </a:ext>
            </a:extLst>
          </p:cNvPr>
          <p:cNvSpPr txBox="1"/>
          <p:nvPr/>
        </p:nvSpPr>
        <p:spPr>
          <a:xfrm>
            <a:off x="121181" y="45509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5" name="TextBox 14">
            <a:extLst>
              <a:ext uri="{FF2B5EF4-FFF2-40B4-BE49-F238E27FC236}">
                <a16:creationId xmlns:a16="http://schemas.microsoft.com/office/drawing/2014/main" id="{2CA841B2-8179-8C96-C50C-A8C744238076}"/>
              </a:ext>
            </a:extLst>
          </p:cNvPr>
          <p:cNvSpPr txBox="1"/>
          <p:nvPr/>
        </p:nvSpPr>
        <p:spPr>
          <a:xfrm>
            <a:off x="248513" y="778167"/>
            <a:ext cx="1449272"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Items</a:t>
            </a:r>
          </a:p>
          <a:p>
            <a:r>
              <a:rPr lang="en-GB" sz="1600" dirty="0">
                <a:solidFill>
                  <a:schemeClr val="bg1"/>
                </a:solidFill>
                <a:latin typeface="Bradley Hand ITC" panose="03070402050302030203" pitchFamily="66" charset="0"/>
              </a:rPr>
              <a:t>* customer id</a:t>
            </a:r>
          </a:p>
        </p:txBody>
      </p:sp>
      <p:sp>
        <p:nvSpPr>
          <p:cNvPr id="16" name="TextBox 15">
            <a:extLst>
              <a:ext uri="{FF2B5EF4-FFF2-40B4-BE49-F238E27FC236}">
                <a16:creationId xmlns:a16="http://schemas.microsoft.com/office/drawing/2014/main" id="{77192AEE-1FDB-49D3-77CD-FDFDF856BEFE}"/>
              </a:ext>
            </a:extLst>
          </p:cNvPr>
          <p:cNvSpPr txBox="1"/>
          <p:nvPr/>
        </p:nvSpPr>
        <p:spPr>
          <a:xfrm>
            <a:off x="4251860" y="49924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7" name="TextBox 16">
            <a:extLst>
              <a:ext uri="{FF2B5EF4-FFF2-40B4-BE49-F238E27FC236}">
                <a16:creationId xmlns:a16="http://schemas.microsoft.com/office/drawing/2014/main" id="{7AFB1EF4-CED9-7B7D-B5FD-52961A1107F5}"/>
              </a:ext>
            </a:extLst>
          </p:cNvPr>
          <p:cNvSpPr txBox="1"/>
          <p:nvPr/>
        </p:nvSpPr>
        <p:spPr>
          <a:xfrm>
            <a:off x="4379192" y="82231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customers</a:t>
            </a:r>
          </a:p>
        </p:txBody>
      </p:sp>
      <p:sp>
        <p:nvSpPr>
          <p:cNvPr id="34" name="TextBox 33">
            <a:extLst>
              <a:ext uri="{FF2B5EF4-FFF2-40B4-BE49-F238E27FC236}">
                <a16:creationId xmlns:a16="http://schemas.microsoft.com/office/drawing/2014/main" id="{1BEA3264-31C7-F66E-2B28-D7AE846F4528}"/>
              </a:ext>
            </a:extLst>
          </p:cNvPr>
          <p:cNvSpPr txBox="1"/>
          <p:nvPr/>
        </p:nvSpPr>
        <p:spPr>
          <a:xfrm>
            <a:off x="8362746" y="48382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5" name="TextBox 34">
            <a:extLst>
              <a:ext uri="{FF2B5EF4-FFF2-40B4-BE49-F238E27FC236}">
                <a16:creationId xmlns:a16="http://schemas.microsoft.com/office/drawing/2014/main" id="{F440A49E-4CBF-D3A7-1042-5188DE6D717D}"/>
              </a:ext>
            </a:extLst>
          </p:cNvPr>
          <p:cNvSpPr txBox="1"/>
          <p:nvPr/>
        </p:nvSpPr>
        <p:spPr>
          <a:xfrm>
            <a:off x="8490078" y="806897"/>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regions</a:t>
            </a:r>
          </a:p>
        </p:txBody>
      </p:sp>
      <p:sp>
        <p:nvSpPr>
          <p:cNvPr id="36" name="TextBox 35">
            <a:extLst>
              <a:ext uri="{FF2B5EF4-FFF2-40B4-BE49-F238E27FC236}">
                <a16:creationId xmlns:a16="http://schemas.microsoft.com/office/drawing/2014/main" id="{3F3E006B-3958-DF24-EA95-68F51133AF6C}"/>
              </a:ext>
            </a:extLst>
          </p:cNvPr>
          <p:cNvSpPr txBox="1"/>
          <p:nvPr/>
        </p:nvSpPr>
        <p:spPr>
          <a:xfrm>
            <a:off x="160002" y="338959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7" name="TextBox 36">
            <a:extLst>
              <a:ext uri="{FF2B5EF4-FFF2-40B4-BE49-F238E27FC236}">
                <a16:creationId xmlns:a16="http://schemas.microsoft.com/office/drawing/2014/main" id="{4D03428E-22A7-8BA9-6C87-F3672B7DFF89}"/>
              </a:ext>
            </a:extLst>
          </p:cNvPr>
          <p:cNvSpPr txBox="1"/>
          <p:nvPr/>
        </p:nvSpPr>
        <p:spPr>
          <a:xfrm>
            <a:off x="287334" y="371266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credit</a:t>
            </a:r>
          </a:p>
        </p:txBody>
      </p:sp>
      <p:sp>
        <p:nvSpPr>
          <p:cNvPr id="38" name="TextBox 37">
            <a:extLst>
              <a:ext uri="{FF2B5EF4-FFF2-40B4-BE49-F238E27FC236}">
                <a16:creationId xmlns:a16="http://schemas.microsoft.com/office/drawing/2014/main" id="{D897D553-2310-F455-F995-5A6967B533F9}"/>
              </a:ext>
            </a:extLst>
          </p:cNvPr>
          <p:cNvSpPr txBox="1"/>
          <p:nvPr/>
        </p:nvSpPr>
        <p:spPr>
          <a:xfrm>
            <a:off x="8392308" y="3382945"/>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9" name="TextBox 38">
            <a:extLst>
              <a:ext uri="{FF2B5EF4-FFF2-40B4-BE49-F238E27FC236}">
                <a16:creationId xmlns:a16="http://schemas.microsoft.com/office/drawing/2014/main" id="{CC70B48C-8681-7D52-5942-261EB0599F10}"/>
              </a:ext>
            </a:extLst>
          </p:cNvPr>
          <p:cNvSpPr txBox="1"/>
          <p:nvPr/>
        </p:nvSpPr>
        <p:spPr>
          <a:xfrm>
            <a:off x="8519640" y="3706020"/>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stock</a:t>
            </a:r>
          </a:p>
        </p:txBody>
      </p:sp>
      <p:sp>
        <p:nvSpPr>
          <p:cNvPr id="40" name="TextBox 39">
            <a:extLst>
              <a:ext uri="{FF2B5EF4-FFF2-40B4-BE49-F238E27FC236}">
                <a16:creationId xmlns:a16="http://schemas.microsoft.com/office/drawing/2014/main" id="{69C41CEF-C13F-D1C3-D0C3-9324859C2C89}"/>
              </a:ext>
            </a:extLst>
          </p:cNvPr>
          <p:cNvSpPr txBox="1"/>
          <p:nvPr/>
        </p:nvSpPr>
        <p:spPr>
          <a:xfrm>
            <a:off x="1325837" y="205196"/>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Basket</a:t>
            </a:r>
          </a:p>
        </p:txBody>
      </p:sp>
      <p:sp>
        <p:nvSpPr>
          <p:cNvPr id="41" name="TextBox 40">
            <a:extLst>
              <a:ext uri="{FF2B5EF4-FFF2-40B4-BE49-F238E27FC236}">
                <a16:creationId xmlns:a16="http://schemas.microsoft.com/office/drawing/2014/main" id="{F16E00D1-E2D5-A301-394F-92E30A178120}"/>
              </a:ext>
            </a:extLst>
          </p:cNvPr>
          <p:cNvSpPr txBox="1"/>
          <p:nvPr/>
        </p:nvSpPr>
        <p:spPr>
          <a:xfrm>
            <a:off x="5512749" y="164865"/>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Customers</a:t>
            </a:r>
          </a:p>
        </p:txBody>
      </p:sp>
      <p:sp>
        <p:nvSpPr>
          <p:cNvPr id="42" name="TextBox 41">
            <a:extLst>
              <a:ext uri="{FF2B5EF4-FFF2-40B4-BE49-F238E27FC236}">
                <a16:creationId xmlns:a16="http://schemas.microsoft.com/office/drawing/2014/main" id="{6F746D46-B79D-3638-ED7D-282EA97801F7}"/>
              </a:ext>
            </a:extLst>
          </p:cNvPr>
          <p:cNvSpPr txBox="1"/>
          <p:nvPr/>
        </p:nvSpPr>
        <p:spPr>
          <a:xfrm>
            <a:off x="9596909" y="185853"/>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Shipping</a:t>
            </a:r>
          </a:p>
        </p:txBody>
      </p:sp>
      <p:sp>
        <p:nvSpPr>
          <p:cNvPr id="43" name="TextBox 42">
            <a:extLst>
              <a:ext uri="{FF2B5EF4-FFF2-40B4-BE49-F238E27FC236}">
                <a16:creationId xmlns:a16="http://schemas.microsoft.com/office/drawing/2014/main" id="{9AF0C5FF-CBF7-F370-35CB-A916323E8661}"/>
              </a:ext>
            </a:extLst>
          </p:cNvPr>
          <p:cNvSpPr txBox="1"/>
          <p:nvPr/>
        </p:nvSpPr>
        <p:spPr>
          <a:xfrm>
            <a:off x="1030914" y="3057415"/>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Payment Method</a:t>
            </a:r>
          </a:p>
        </p:txBody>
      </p:sp>
      <p:sp>
        <p:nvSpPr>
          <p:cNvPr id="44" name="TextBox 43">
            <a:extLst>
              <a:ext uri="{FF2B5EF4-FFF2-40B4-BE49-F238E27FC236}">
                <a16:creationId xmlns:a16="http://schemas.microsoft.com/office/drawing/2014/main" id="{30EC507E-3680-E43A-8944-CDBC1BF4F94E}"/>
              </a:ext>
            </a:extLst>
          </p:cNvPr>
          <p:cNvSpPr txBox="1"/>
          <p:nvPr/>
        </p:nvSpPr>
        <p:spPr>
          <a:xfrm>
            <a:off x="5109713" y="3066780"/>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Orders</a:t>
            </a:r>
          </a:p>
        </p:txBody>
      </p:sp>
      <p:sp>
        <p:nvSpPr>
          <p:cNvPr id="45" name="TextBox 44">
            <a:extLst>
              <a:ext uri="{FF2B5EF4-FFF2-40B4-BE49-F238E27FC236}">
                <a16:creationId xmlns:a16="http://schemas.microsoft.com/office/drawing/2014/main" id="{81F26B0A-E34B-6B41-EA1A-6FAA871E19C1}"/>
              </a:ext>
            </a:extLst>
          </p:cNvPr>
          <p:cNvSpPr txBox="1"/>
          <p:nvPr/>
        </p:nvSpPr>
        <p:spPr>
          <a:xfrm>
            <a:off x="9214714" y="3051039"/>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Warehouse</a:t>
            </a:r>
          </a:p>
        </p:txBody>
      </p:sp>
      <p:sp>
        <p:nvSpPr>
          <p:cNvPr id="46" name="TextBox 45">
            <a:extLst>
              <a:ext uri="{FF2B5EF4-FFF2-40B4-BE49-F238E27FC236}">
                <a16:creationId xmlns:a16="http://schemas.microsoft.com/office/drawing/2014/main" id="{B9A1FD18-265A-5547-F97C-FFD142755E5C}"/>
              </a:ext>
            </a:extLst>
          </p:cNvPr>
          <p:cNvSpPr txBox="1"/>
          <p:nvPr/>
        </p:nvSpPr>
        <p:spPr>
          <a:xfrm>
            <a:off x="2131257" y="557865"/>
            <a:ext cx="1762835" cy="1323439"/>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Customers</a:t>
            </a:r>
          </a:p>
          <a:p>
            <a:r>
              <a:rPr lang="en-GB" sz="1600" dirty="0">
                <a:solidFill>
                  <a:schemeClr val="bg1"/>
                </a:solidFill>
                <a:latin typeface="Bradley Hand ITC" panose="03070402050302030203" pitchFamily="66" charset="0"/>
              </a:rPr>
              <a:t>Shipping</a:t>
            </a:r>
          </a:p>
          <a:p>
            <a:r>
              <a:rPr lang="en-GB" sz="1600" dirty="0">
                <a:solidFill>
                  <a:schemeClr val="bg1"/>
                </a:solidFill>
                <a:latin typeface="Bradley Hand ITC" panose="03070402050302030203" pitchFamily="66" charset="0"/>
              </a:rPr>
              <a:t>Payment Method</a:t>
            </a:r>
          </a:p>
          <a:p>
            <a:r>
              <a:rPr lang="en-GB" sz="1600" dirty="0">
                <a:solidFill>
                  <a:schemeClr val="bg1"/>
                </a:solidFill>
                <a:latin typeface="Bradley Hand ITC" panose="03070402050302030203" pitchFamily="66" charset="0"/>
              </a:rPr>
              <a:t>Orders</a:t>
            </a:r>
          </a:p>
          <a:p>
            <a:r>
              <a:rPr lang="en-GB" sz="1600" dirty="0">
                <a:solidFill>
                  <a:schemeClr val="bg1"/>
                </a:solidFill>
                <a:latin typeface="Bradley Hand ITC" panose="03070402050302030203" pitchFamily="66" charset="0"/>
              </a:rPr>
              <a:t>Warehouse</a:t>
            </a:r>
          </a:p>
        </p:txBody>
      </p:sp>
      <p:pic>
        <p:nvPicPr>
          <p:cNvPr id="48" name="Graphic 47" descr="Badge Cross outline">
            <a:extLst>
              <a:ext uri="{FF2B5EF4-FFF2-40B4-BE49-F238E27FC236}">
                <a16:creationId xmlns:a16="http://schemas.microsoft.com/office/drawing/2014/main" id="{1A3A8446-90A6-74DD-5DDF-7AC6A4C56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4971" y="-179122"/>
            <a:ext cx="6230225" cy="6230225"/>
          </a:xfrm>
          <a:prstGeom prst="rect">
            <a:avLst/>
          </a:prstGeom>
        </p:spPr>
      </p:pic>
    </p:spTree>
    <p:extLst>
      <p:ext uri="{BB962C8B-B14F-4D97-AF65-F5344CB8AC3E}">
        <p14:creationId xmlns:p14="http://schemas.microsoft.com/office/powerpoint/2010/main" val="9233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0"/>
                                        <p:tgtEl>
                                          <p:spTgt spid="48"/>
                                        </p:tgtEl>
                                      </p:cBhvr>
                                    </p:animEffect>
                                    <p:anim calcmode="lin" valueType="num">
                                      <p:cBhvr>
                                        <p:cTn id="8" dur="2000" fill="hold"/>
                                        <p:tgtEl>
                                          <p:spTgt spid="48"/>
                                        </p:tgtEl>
                                        <p:attrNameLst>
                                          <p:attrName>ppt_w</p:attrName>
                                        </p:attrNameLst>
                                      </p:cBhvr>
                                      <p:tavLst>
                                        <p:tav tm="0" fmla="#ppt_w*sin(2.5*pi*$)">
                                          <p:val>
                                            <p:fltVal val="0"/>
                                          </p:val>
                                        </p:tav>
                                        <p:tav tm="100000">
                                          <p:val>
                                            <p:fltVal val="1"/>
                                          </p:val>
                                        </p:tav>
                                      </p:tavLst>
                                    </p:anim>
                                    <p:anim calcmode="lin" valueType="num">
                                      <p:cBhvr>
                                        <p:cTn id="9"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a:xfrm>
            <a:off x="550862" y="6507212"/>
            <a:ext cx="3663707" cy="153888"/>
          </a:xfrm>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24</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sp>
        <p:nvSpPr>
          <p:cNvPr id="50" name="Rectangle 49">
            <a:extLst>
              <a:ext uri="{FF2B5EF4-FFF2-40B4-BE49-F238E27FC236}">
                <a16:creationId xmlns:a16="http://schemas.microsoft.com/office/drawing/2014/main" id="{29E6B89E-B473-66E8-2156-9064D46489B3}"/>
              </a:ext>
            </a:extLst>
          </p:cNvPr>
          <p:cNvSpPr/>
          <p:nvPr/>
        </p:nvSpPr>
        <p:spPr>
          <a:xfrm>
            <a:off x="1030598"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Basket</a:t>
            </a:r>
          </a:p>
        </p:txBody>
      </p:sp>
      <p:sp>
        <p:nvSpPr>
          <p:cNvPr id="6" name="Rectangle 5">
            <a:extLst>
              <a:ext uri="{FF2B5EF4-FFF2-40B4-BE49-F238E27FC236}">
                <a16:creationId xmlns:a16="http://schemas.microsoft.com/office/drawing/2014/main" id="{CB7EB36A-03BA-C2FF-9027-435FDB61633B}"/>
              </a:ext>
            </a:extLst>
          </p:cNvPr>
          <p:cNvSpPr/>
          <p:nvPr/>
        </p:nvSpPr>
        <p:spPr>
          <a:xfrm>
            <a:off x="2723186"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Customers</a:t>
            </a:r>
          </a:p>
        </p:txBody>
      </p:sp>
      <p:sp>
        <p:nvSpPr>
          <p:cNvPr id="13" name="Rectangle 12">
            <a:extLst>
              <a:ext uri="{FF2B5EF4-FFF2-40B4-BE49-F238E27FC236}">
                <a16:creationId xmlns:a16="http://schemas.microsoft.com/office/drawing/2014/main" id="{8653D6D2-6A54-C34B-2D9C-D55FEE1DA6F7}"/>
              </a:ext>
            </a:extLst>
          </p:cNvPr>
          <p:cNvSpPr/>
          <p:nvPr/>
        </p:nvSpPr>
        <p:spPr>
          <a:xfrm>
            <a:off x="4415774"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Shipping</a:t>
            </a:r>
          </a:p>
        </p:txBody>
      </p:sp>
      <p:sp>
        <p:nvSpPr>
          <p:cNvPr id="15" name="Rectangle 14">
            <a:extLst>
              <a:ext uri="{FF2B5EF4-FFF2-40B4-BE49-F238E27FC236}">
                <a16:creationId xmlns:a16="http://schemas.microsoft.com/office/drawing/2014/main" id="{621E8B6C-F15A-E518-819F-7CCEEA52010D}"/>
              </a:ext>
            </a:extLst>
          </p:cNvPr>
          <p:cNvSpPr/>
          <p:nvPr/>
        </p:nvSpPr>
        <p:spPr>
          <a:xfrm>
            <a:off x="6096000"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Payment Method</a:t>
            </a:r>
          </a:p>
        </p:txBody>
      </p:sp>
      <p:sp>
        <p:nvSpPr>
          <p:cNvPr id="20" name="Rectangle 19">
            <a:extLst>
              <a:ext uri="{FF2B5EF4-FFF2-40B4-BE49-F238E27FC236}">
                <a16:creationId xmlns:a16="http://schemas.microsoft.com/office/drawing/2014/main" id="{8BC5F347-0D42-FA44-DABE-A2A0D8F003DE}"/>
              </a:ext>
            </a:extLst>
          </p:cNvPr>
          <p:cNvSpPr/>
          <p:nvPr/>
        </p:nvSpPr>
        <p:spPr>
          <a:xfrm>
            <a:off x="7776226"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Orders</a:t>
            </a:r>
          </a:p>
        </p:txBody>
      </p:sp>
      <p:sp>
        <p:nvSpPr>
          <p:cNvPr id="21" name="Rectangle 20">
            <a:extLst>
              <a:ext uri="{FF2B5EF4-FFF2-40B4-BE49-F238E27FC236}">
                <a16:creationId xmlns:a16="http://schemas.microsoft.com/office/drawing/2014/main" id="{9A152457-5E0E-F8D8-C982-C37B232F2C0B}"/>
              </a:ext>
            </a:extLst>
          </p:cNvPr>
          <p:cNvSpPr/>
          <p:nvPr/>
        </p:nvSpPr>
        <p:spPr>
          <a:xfrm>
            <a:off x="9456452"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Warehouse</a:t>
            </a:r>
          </a:p>
        </p:txBody>
      </p:sp>
      <p:cxnSp>
        <p:nvCxnSpPr>
          <p:cNvPr id="26" name="Straight Connector 25">
            <a:extLst>
              <a:ext uri="{FF2B5EF4-FFF2-40B4-BE49-F238E27FC236}">
                <a16:creationId xmlns:a16="http://schemas.microsoft.com/office/drawing/2014/main" id="{91CF4887-06D7-03FF-E27A-BAC9052E1CE7}"/>
              </a:ext>
            </a:extLst>
          </p:cNvPr>
          <p:cNvCxnSpPr>
            <a:stCxn id="50" idx="2"/>
          </p:cNvCxnSpPr>
          <p:nvPr/>
        </p:nvCxnSpPr>
        <p:spPr>
          <a:xfrm>
            <a:off x="1666562"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50D5-3B08-E9A9-EBF9-1588CAD1BB92}"/>
              </a:ext>
            </a:extLst>
          </p:cNvPr>
          <p:cNvCxnSpPr/>
          <p:nvPr/>
        </p:nvCxnSpPr>
        <p:spPr>
          <a:xfrm>
            <a:off x="3349312"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25CA5-2F0B-442C-D079-E38771362D8F}"/>
              </a:ext>
            </a:extLst>
          </p:cNvPr>
          <p:cNvCxnSpPr/>
          <p:nvPr/>
        </p:nvCxnSpPr>
        <p:spPr>
          <a:xfrm>
            <a:off x="5051738"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14FE3C-8DAC-FDE7-BC63-EAD609DC1753}"/>
              </a:ext>
            </a:extLst>
          </p:cNvPr>
          <p:cNvCxnSpPr/>
          <p:nvPr/>
        </p:nvCxnSpPr>
        <p:spPr>
          <a:xfrm>
            <a:off x="6731964"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28C1A9-5E97-3741-CF5D-FDE7E43EF252}"/>
              </a:ext>
            </a:extLst>
          </p:cNvPr>
          <p:cNvCxnSpPr/>
          <p:nvPr/>
        </p:nvCxnSpPr>
        <p:spPr>
          <a:xfrm>
            <a:off x="8412190"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DFEF72-DC58-0727-3060-2C5ACB89CD71}"/>
              </a:ext>
            </a:extLst>
          </p:cNvPr>
          <p:cNvCxnSpPr/>
          <p:nvPr/>
        </p:nvCxnSpPr>
        <p:spPr>
          <a:xfrm>
            <a:off x="10092416"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8F99A1-9DB4-1611-D9CF-34D0C7034A85}"/>
              </a:ext>
            </a:extLst>
          </p:cNvPr>
          <p:cNvCxnSpPr/>
          <p:nvPr/>
        </p:nvCxnSpPr>
        <p:spPr>
          <a:xfrm>
            <a:off x="1661643" y="2181339"/>
            <a:ext cx="168275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2A9C84-4187-55E3-C14A-B29BF1A26F71}"/>
              </a:ext>
            </a:extLst>
          </p:cNvPr>
          <p:cNvCxnSpPr>
            <a:cxnSpLocks/>
          </p:cNvCxnSpPr>
          <p:nvPr/>
        </p:nvCxnSpPr>
        <p:spPr>
          <a:xfrm>
            <a:off x="1666562" y="2796448"/>
            <a:ext cx="337533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E931F9-810B-48B2-6419-779F58A4E241}"/>
              </a:ext>
            </a:extLst>
          </p:cNvPr>
          <p:cNvCxnSpPr>
            <a:cxnSpLocks/>
          </p:cNvCxnSpPr>
          <p:nvPr/>
        </p:nvCxnSpPr>
        <p:spPr>
          <a:xfrm>
            <a:off x="1661643" y="3411556"/>
            <a:ext cx="507032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7052FB-721A-28CD-30AA-995F0A156596}"/>
              </a:ext>
            </a:extLst>
          </p:cNvPr>
          <p:cNvCxnSpPr>
            <a:cxnSpLocks/>
          </p:cNvCxnSpPr>
          <p:nvPr/>
        </p:nvCxnSpPr>
        <p:spPr>
          <a:xfrm>
            <a:off x="1676400" y="4067978"/>
            <a:ext cx="673579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CEAA0A5-2EF8-DCF7-A6C9-DD0D764F3E10}"/>
              </a:ext>
            </a:extLst>
          </p:cNvPr>
          <p:cNvCxnSpPr>
            <a:cxnSpLocks/>
          </p:cNvCxnSpPr>
          <p:nvPr/>
        </p:nvCxnSpPr>
        <p:spPr>
          <a:xfrm>
            <a:off x="1661643" y="4722564"/>
            <a:ext cx="843077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526525F-DD09-6B8C-97AF-76A46393D586}"/>
              </a:ext>
            </a:extLst>
          </p:cNvPr>
          <p:cNvCxnSpPr/>
          <p:nvPr/>
        </p:nvCxnSpPr>
        <p:spPr>
          <a:xfrm>
            <a:off x="-21107" y="1661710"/>
            <a:ext cx="168275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03CF1F4-9310-8D94-8E07-3495EB7AB8C9}"/>
              </a:ext>
            </a:extLst>
          </p:cNvPr>
          <p:cNvSpPr txBox="1"/>
          <p:nvPr/>
        </p:nvSpPr>
        <p:spPr>
          <a:xfrm>
            <a:off x="313168" y="1292378"/>
            <a:ext cx="1035412" cy="369332"/>
          </a:xfrm>
          <a:prstGeom prst="rect">
            <a:avLst/>
          </a:prstGeom>
          <a:noFill/>
        </p:spPr>
        <p:txBody>
          <a:bodyPr wrap="none" rtlCol="0">
            <a:spAutoFit/>
          </a:bodyPr>
          <a:lstStyle/>
          <a:p>
            <a:r>
              <a:rPr lang="en-GB" dirty="0"/>
              <a:t>checkout</a:t>
            </a:r>
          </a:p>
        </p:txBody>
      </p:sp>
      <p:sp>
        <p:nvSpPr>
          <p:cNvPr id="64" name="TextBox 63">
            <a:extLst>
              <a:ext uri="{FF2B5EF4-FFF2-40B4-BE49-F238E27FC236}">
                <a16:creationId xmlns:a16="http://schemas.microsoft.com/office/drawing/2014/main" id="{981910E0-BC2C-CF4B-CA6B-9A4CC2120B9C}"/>
              </a:ext>
            </a:extLst>
          </p:cNvPr>
          <p:cNvSpPr txBox="1"/>
          <p:nvPr/>
        </p:nvSpPr>
        <p:spPr>
          <a:xfrm>
            <a:off x="1656725" y="1806500"/>
            <a:ext cx="1867947" cy="369332"/>
          </a:xfrm>
          <a:prstGeom prst="rect">
            <a:avLst/>
          </a:prstGeom>
          <a:noFill/>
        </p:spPr>
        <p:txBody>
          <a:bodyPr wrap="none" rtlCol="0">
            <a:spAutoFit/>
          </a:bodyPr>
          <a:lstStyle/>
          <a:p>
            <a:r>
              <a:rPr lang="en-GB" dirty="0"/>
              <a:t>retrieve customer</a:t>
            </a:r>
          </a:p>
        </p:txBody>
      </p:sp>
      <p:sp>
        <p:nvSpPr>
          <p:cNvPr id="65" name="TextBox 64">
            <a:extLst>
              <a:ext uri="{FF2B5EF4-FFF2-40B4-BE49-F238E27FC236}">
                <a16:creationId xmlns:a16="http://schemas.microsoft.com/office/drawing/2014/main" id="{4F098016-365C-4098-5F01-96E42AF60007}"/>
              </a:ext>
            </a:extLst>
          </p:cNvPr>
          <p:cNvSpPr txBox="1"/>
          <p:nvPr/>
        </p:nvSpPr>
        <p:spPr>
          <a:xfrm>
            <a:off x="2850507" y="2386721"/>
            <a:ext cx="1802096" cy="369332"/>
          </a:xfrm>
          <a:prstGeom prst="rect">
            <a:avLst/>
          </a:prstGeom>
          <a:noFill/>
        </p:spPr>
        <p:txBody>
          <a:bodyPr wrap="none" rtlCol="0">
            <a:spAutoFit/>
          </a:bodyPr>
          <a:lstStyle/>
          <a:p>
            <a:r>
              <a:rPr lang="en-GB" dirty="0"/>
              <a:t>calculate shipping</a:t>
            </a:r>
          </a:p>
        </p:txBody>
      </p:sp>
      <p:sp>
        <p:nvSpPr>
          <p:cNvPr id="66" name="TextBox 65">
            <a:extLst>
              <a:ext uri="{FF2B5EF4-FFF2-40B4-BE49-F238E27FC236}">
                <a16:creationId xmlns:a16="http://schemas.microsoft.com/office/drawing/2014/main" id="{293C39AD-3331-F602-A428-3B7B0D11F9F5}"/>
              </a:ext>
            </a:extLst>
          </p:cNvPr>
          <p:cNvSpPr txBox="1"/>
          <p:nvPr/>
        </p:nvSpPr>
        <p:spPr>
          <a:xfrm>
            <a:off x="3768066" y="2990071"/>
            <a:ext cx="798617" cy="369332"/>
          </a:xfrm>
          <a:prstGeom prst="rect">
            <a:avLst/>
          </a:prstGeom>
          <a:noFill/>
        </p:spPr>
        <p:txBody>
          <a:bodyPr wrap="none" rtlCol="0">
            <a:spAutoFit/>
          </a:bodyPr>
          <a:lstStyle/>
          <a:p>
            <a:r>
              <a:rPr lang="en-GB" dirty="0"/>
              <a:t>charge</a:t>
            </a:r>
          </a:p>
        </p:txBody>
      </p:sp>
      <p:sp>
        <p:nvSpPr>
          <p:cNvPr id="67" name="TextBox 66">
            <a:extLst>
              <a:ext uri="{FF2B5EF4-FFF2-40B4-BE49-F238E27FC236}">
                <a16:creationId xmlns:a16="http://schemas.microsoft.com/office/drawing/2014/main" id="{2C2DE471-BE01-17EA-867C-38575387D443}"/>
              </a:ext>
            </a:extLst>
          </p:cNvPr>
          <p:cNvSpPr txBox="1"/>
          <p:nvPr/>
        </p:nvSpPr>
        <p:spPr>
          <a:xfrm>
            <a:off x="4717750" y="3611484"/>
            <a:ext cx="1366015" cy="369332"/>
          </a:xfrm>
          <a:prstGeom prst="rect">
            <a:avLst/>
          </a:prstGeom>
          <a:noFill/>
        </p:spPr>
        <p:txBody>
          <a:bodyPr wrap="none" rtlCol="0">
            <a:spAutoFit/>
          </a:bodyPr>
          <a:lstStyle/>
          <a:p>
            <a:r>
              <a:rPr lang="en-GB" dirty="0"/>
              <a:t>create order</a:t>
            </a:r>
          </a:p>
        </p:txBody>
      </p:sp>
      <p:sp>
        <p:nvSpPr>
          <p:cNvPr id="68" name="TextBox 67">
            <a:extLst>
              <a:ext uri="{FF2B5EF4-FFF2-40B4-BE49-F238E27FC236}">
                <a16:creationId xmlns:a16="http://schemas.microsoft.com/office/drawing/2014/main" id="{8231090D-281C-5610-51B5-A58AC415C38E}"/>
              </a:ext>
            </a:extLst>
          </p:cNvPr>
          <p:cNvSpPr txBox="1"/>
          <p:nvPr/>
        </p:nvSpPr>
        <p:spPr>
          <a:xfrm>
            <a:off x="5372945" y="4293568"/>
            <a:ext cx="1298753" cy="369332"/>
          </a:xfrm>
          <a:prstGeom prst="rect">
            <a:avLst/>
          </a:prstGeom>
          <a:noFill/>
        </p:spPr>
        <p:txBody>
          <a:bodyPr wrap="none" rtlCol="0">
            <a:spAutoFit/>
          </a:bodyPr>
          <a:lstStyle/>
          <a:p>
            <a:r>
              <a:rPr lang="en-GB" dirty="0"/>
              <a:t>adjust stock</a:t>
            </a:r>
          </a:p>
        </p:txBody>
      </p:sp>
    </p:spTree>
    <p:extLst>
      <p:ext uri="{BB962C8B-B14F-4D97-AF65-F5344CB8AC3E}">
        <p14:creationId xmlns:p14="http://schemas.microsoft.com/office/powerpoint/2010/main" val="223485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6" name="Picture 2" descr="Reusable Index Cards - ProSimpli">
            <a:extLst>
              <a:ext uri="{FF2B5EF4-FFF2-40B4-BE49-F238E27FC236}">
                <a16:creationId xmlns:a16="http://schemas.microsoft.com/office/drawing/2014/main" id="{FDD25703-A7AE-1BC9-4245-81911D52FDB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DC2A8D-F6A3-4EF0-E40D-457001E91475}"/>
              </a:ext>
            </a:extLst>
          </p:cNvPr>
          <p:cNvSpPr txBox="1"/>
          <p:nvPr/>
        </p:nvSpPr>
        <p:spPr>
          <a:xfrm>
            <a:off x="121181" y="133075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8" name="TextBox 7">
            <a:extLst>
              <a:ext uri="{FF2B5EF4-FFF2-40B4-BE49-F238E27FC236}">
                <a16:creationId xmlns:a16="http://schemas.microsoft.com/office/drawing/2014/main" id="{7DA3A95C-75ED-93E2-98D0-5F34B7FB7A9D}"/>
              </a:ext>
            </a:extLst>
          </p:cNvPr>
          <p:cNvSpPr txBox="1"/>
          <p:nvPr/>
        </p:nvSpPr>
        <p:spPr>
          <a:xfrm>
            <a:off x="245523" y="1627712"/>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total of items</a:t>
            </a:r>
          </a:p>
          <a:p>
            <a:r>
              <a:rPr lang="en-GB" sz="1600" dirty="0">
                <a:solidFill>
                  <a:schemeClr val="bg1"/>
                </a:solidFill>
                <a:latin typeface="Bradley Hand ITC" panose="03070402050302030203" pitchFamily="66" charset="0"/>
              </a:rPr>
              <a:t>* checkout</a:t>
            </a:r>
          </a:p>
        </p:txBody>
      </p:sp>
      <p:sp>
        <p:nvSpPr>
          <p:cNvPr id="9" name="Freeform: Shape 8">
            <a:extLst>
              <a:ext uri="{FF2B5EF4-FFF2-40B4-BE49-F238E27FC236}">
                <a16:creationId xmlns:a16="http://schemas.microsoft.com/office/drawing/2014/main" id="{8864A816-E42B-13DE-D959-2BE6BBA6FF51}"/>
              </a:ext>
            </a:extLst>
          </p:cNvPr>
          <p:cNvSpPr/>
          <p:nvPr/>
        </p:nvSpPr>
        <p:spPr>
          <a:xfrm>
            <a:off x="1905748"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0" name="Picture 2" descr="Reusable Index Cards - ProSimpli">
            <a:extLst>
              <a:ext uri="{FF2B5EF4-FFF2-40B4-BE49-F238E27FC236}">
                <a16:creationId xmlns:a16="http://schemas.microsoft.com/office/drawing/2014/main" id="{8BB7CF23-F01A-5FDD-D1AF-A0A5E7096B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7209EA-E682-D5BA-66B0-3151A39B54B1}"/>
              </a:ext>
            </a:extLst>
          </p:cNvPr>
          <p:cNvSpPr txBox="1"/>
          <p:nvPr/>
        </p:nvSpPr>
        <p:spPr>
          <a:xfrm>
            <a:off x="4281368"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12" name="TextBox 11">
            <a:extLst>
              <a:ext uri="{FF2B5EF4-FFF2-40B4-BE49-F238E27FC236}">
                <a16:creationId xmlns:a16="http://schemas.microsoft.com/office/drawing/2014/main" id="{9C689A30-4E4A-E519-55BB-D184A12BCC39}"/>
              </a:ext>
            </a:extLst>
          </p:cNvPr>
          <p:cNvSpPr txBox="1"/>
          <p:nvPr/>
        </p:nvSpPr>
        <p:spPr>
          <a:xfrm>
            <a:off x="4405709" y="1627712"/>
            <a:ext cx="1660225"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Retrieve customer’s name &amp; address</a:t>
            </a:r>
          </a:p>
        </p:txBody>
      </p:sp>
      <p:sp>
        <p:nvSpPr>
          <p:cNvPr id="13" name="Freeform: Shape 12">
            <a:extLst>
              <a:ext uri="{FF2B5EF4-FFF2-40B4-BE49-F238E27FC236}">
                <a16:creationId xmlns:a16="http://schemas.microsoft.com/office/drawing/2014/main" id="{B07384CD-6B9C-5AD0-6F63-62FD411BF8DA}"/>
              </a:ext>
            </a:extLst>
          </p:cNvPr>
          <p:cNvSpPr/>
          <p:nvPr/>
        </p:nvSpPr>
        <p:spPr>
          <a:xfrm>
            <a:off x="6065935"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18" name="Picture 2" descr="Reusable Index Cards - ProSimpli">
            <a:extLst>
              <a:ext uri="{FF2B5EF4-FFF2-40B4-BE49-F238E27FC236}">
                <a16:creationId xmlns:a16="http://schemas.microsoft.com/office/drawing/2014/main" id="{4F2095CA-F216-9730-2F10-01E2D730E3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96917"/>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CD0DCA0-B266-A8C7-BDC7-049892272B90}"/>
              </a:ext>
            </a:extLst>
          </p:cNvPr>
          <p:cNvSpPr txBox="1"/>
          <p:nvPr/>
        </p:nvSpPr>
        <p:spPr>
          <a:xfrm>
            <a:off x="8392254" y="1151821"/>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0" name="TextBox 19">
            <a:extLst>
              <a:ext uri="{FF2B5EF4-FFF2-40B4-BE49-F238E27FC236}">
                <a16:creationId xmlns:a16="http://schemas.microsoft.com/office/drawing/2014/main" id="{542514F3-CBDD-BB4C-B99C-B1F1718A4D76}"/>
              </a:ext>
            </a:extLst>
          </p:cNvPr>
          <p:cNvSpPr txBox="1"/>
          <p:nvPr/>
        </p:nvSpPr>
        <p:spPr>
          <a:xfrm>
            <a:off x="8516595" y="1627712"/>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Calculate shipping</a:t>
            </a:r>
          </a:p>
        </p:txBody>
      </p:sp>
      <p:sp>
        <p:nvSpPr>
          <p:cNvPr id="21" name="Freeform: Shape 20">
            <a:extLst>
              <a:ext uri="{FF2B5EF4-FFF2-40B4-BE49-F238E27FC236}">
                <a16:creationId xmlns:a16="http://schemas.microsoft.com/office/drawing/2014/main" id="{4CD59B80-3E91-DD39-35A2-E56DFDB1AC24}"/>
              </a:ext>
            </a:extLst>
          </p:cNvPr>
          <p:cNvSpPr/>
          <p:nvPr/>
        </p:nvSpPr>
        <p:spPr>
          <a:xfrm>
            <a:off x="10176821" y="483911"/>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2" name="Picture 2" descr="Reusable Index Cards - ProSimpli">
            <a:extLst>
              <a:ext uri="{FF2B5EF4-FFF2-40B4-BE49-F238E27FC236}">
                <a16:creationId xmlns:a16="http://schemas.microsoft.com/office/drawing/2014/main" id="{7490A079-18CF-FA2E-A393-D867EDB5EE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122970"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C47778-8E19-D470-41F7-8266697E0215}"/>
              </a:ext>
            </a:extLst>
          </p:cNvPr>
          <p:cNvSpPr txBox="1"/>
          <p:nvPr/>
        </p:nvSpPr>
        <p:spPr>
          <a:xfrm>
            <a:off x="121181"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4" name="TextBox 23">
            <a:extLst>
              <a:ext uri="{FF2B5EF4-FFF2-40B4-BE49-F238E27FC236}">
                <a16:creationId xmlns:a16="http://schemas.microsoft.com/office/drawing/2014/main" id="{5AFF2A83-40BC-C369-0308-E59DF0B8CDB1}"/>
              </a:ext>
            </a:extLst>
          </p:cNvPr>
          <p:cNvSpPr txBox="1"/>
          <p:nvPr/>
        </p:nvSpPr>
        <p:spPr>
          <a:xfrm>
            <a:off x="245523" y="4495173"/>
            <a:ext cx="1449272" cy="830997"/>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Charge basket total + shipping</a:t>
            </a:r>
          </a:p>
        </p:txBody>
      </p:sp>
      <p:sp>
        <p:nvSpPr>
          <p:cNvPr id="25" name="Freeform: Shape 24">
            <a:extLst>
              <a:ext uri="{FF2B5EF4-FFF2-40B4-BE49-F238E27FC236}">
                <a16:creationId xmlns:a16="http://schemas.microsoft.com/office/drawing/2014/main" id="{F63309C1-95FF-90BA-3F7D-B055279B480C}"/>
              </a:ext>
            </a:extLst>
          </p:cNvPr>
          <p:cNvSpPr/>
          <p:nvPr/>
        </p:nvSpPr>
        <p:spPr>
          <a:xfrm>
            <a:off x="1905748"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26" name="Picture 2" descr="Reusable Index Cards - ProSimpli">
            <a:extLst>
              <a:ext uri="{FF2B5EF4-FFF2-40B4-BE49-F238E27FC236}">
                <a16:creationId xmlns:a16="http://schemas.microsoft.com/office/drawing/2014/main" id="{1C78B912-FB77-1402-62E4-24BF517AF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4037217"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A781A2F-99AB-CE78-B41B-018372F733C2}"/>
              </a:ext>
            </a:extLst>
          </p:cNvPr>
          <p:cNvSpPr txBox="1"/>
          <p:nvPr/>
        </p:nvSpPr>
        <p:spPr>
          <a:xfrm>
            <a:off x="4281368"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28" name="TextBox 27">
            <a:extLst>
              <a:ext uri="{FF2B5EF4-FFF2-40B4-BE49-F238E27FC236}">
                <a16:creationId xmlns:a16="http://schemas.microsoft.com/office/drawing/2014/main" id="{EBF8DED4-7C93-C057-B0DB-2E76DC7B83BA}"/>
              </a:ext>
            </a:extLst>
          </p:cNvPr>
          <p:cNvSpPr txBox="1"/>
          <p:nvPr/>
        </p:nvSpPr>
        <p:spPr>
          <a:xfrm>
            <a:off x="4405709" y="4495173"/>
            <a:ext cx="166022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Create order</a:t>
            </a:r>
          </a:p>
        </p:txBody>
      </p:sp>
      <p:sp>
        <p:nvSpPr>
          <p:cNvPr id="29" name="Freeform: Shape 28">
            <a:extLst>
              <a:ext uri="{FF2B5EF4-FFF2-40B4-BE49-F238E27FC236}">
                <a16:creationId xmlns:a16="http://schemas.microsoft.com/office/drawing/2014/main" id="{AD707580-5852-0429-8DF3-0E1E4C51BBC7}"/>
              </a:ext>
            </a:extLst>
          </p:cNvPr>
          <p:cNvSpPr/>
          <p:nvPr/>
        </p:nvSpPr>
        <p:spPr>
          <a:xfrm>
            <a:off x="6065935"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pic>
        <p:nvPicPr>
          <p:cNvPr id="30" name="Picture 2" descr="Reusable Index Cards - ProSimpli">
            <a:extLst>
              <a:ext uri="{FF2B5EF4-FFF2-40B4-BE49-F238E27FC236}">
                <a16:creationId xmlns:a16="http://schemas.microsoft.com/office/drawing/2014/main" id="{A3258585-1331-528F-A605-BFBA39E7B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839" t="10603" r="11589" b="13092"/>
          <a:stretch/>
        </p:blipFill>
        <p:spPr bwMode="auto">
          <a:xfrm>
            <a:off x="8148103" y="2964378"/>
            <a:ext cx="4117566" cy="27354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16FEC28-29A7-1819-224F-03E3A8C970C7}"/>
              </a:ext>
            </a:extLst>
          </p:cNvPr>
          <p:cNvSpPr txBox="1"/>
          <p:nvPr/>
        </p:nvSpPr>
        <p:spPr>
          <a:xfrm>
            <a:off x="8392254" y="401928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does</a:t>
            </a:r>
          </a:p>
        </p:txBody>
      </p:sp>
      <p:sp>
        <p:nvSpPr>
          <p:cNvPr id="32" name="TextBox 31">
            <a:extLst>
              <a:ext uri="{FF2B5EF4-FFF2-40B4-BE49-F238E27FC236}">
                <a16:creationId xmlns:a16="http://schemas.microsoft.com/office/drawing/2014/main" id="{6D8D4436-A71A-C76C-5DC3-C30CD570AEA3}"/>
              </a:ext>
            </a:extLst>
          </p:cNvPr>
          <p:cNvSpPr txBox="1"/>
          <p:nvPr/>
        </p:nvSpPr>
        <p:spPr>
          <a:xfrm>
            <a:off x="8516595" y="4495173"/>
            <a:ext cx="166022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Adjust product stock</a:t>
            </a:r>
          </a:p>
        </p:txBody>
      </p:sp>
      <p:sp>
        <p:nvSpPr>
          <p:cNvPr id="33" name="Freeform: Shape 32">
            <a:extLst>
              <a:ext uri="{FF2B5EF4-FFF2-40B4-BE49-F238E27FC236}">
                <a16:creationId xmlns:a16="http://schemas.microsoft.com/office/drawing/2014/main" id="{2F8E7E68-E4BF-44DC-1286-B30EA80F39E9}"/>
              </a:ext>
            </a:extLst>
          </p:cNvPr>
          <p:cNvSpPr/>
          <p:nvPr/>
        </p:nvSpPr>
        <p:spPr>
          <a:xfrm>
            <a:off x="10176821" y="3351372"/>
            <a:ext cx="53450" cy="2148289"/>
          </a:xfrm>
          <a:custGeom>
            <a:avLst/>
            <a:gdLst>
              <a:gd name="connsiteX0" fmla="*/ 0 w 44226"/>
              <a:gd name="connsiteY0" fmla="*/ 0 h 3679634"/>
              <a:gd name="connsiteX1" fmla="*/ 33051 w 44226"/>
              <a:gd name="connsiteY1" fmla="*/ 308473 h 3679634"/>
              <a:gd name="connsiteX2" fmla="*/ 11017 w 44226"/>
              <a:gd name="connsiteY2" fmla="*/ 1057620 h 3679634"/>
              <a:gd name="connsiteX3" fmla="*/ 22034 w 44226"/>
              <a:gd name="connsiteY3" fmla="*/ 1421176 h 3679634"/>
              <a:gd name="connsiteX4" fmla="*/ 44068 w 44226"/>
              <a:gd name="connsiteY4" fmla="*/ 1641514 h 3679634"/>
              <a:gd name="connsiteX5" fmla="*/ 22034 w 44226"/>
              <a:gd name="connsiteY5" fmla="*/ 2302526 h 3679634"/>
              <a:gd name="connsiteX6" fmla="*/ 44068 w 44226"/>
              <a:gd name="connsiteY6" fmla="*/ 3679634 h 36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26" h="3679634">
                <a:moveTo>
                  <a:pt x="0" y="0"/>
                </a:moveTo>
                <a:cubicBezTo>
                  <a:pt x="11017" y="102824"/>
                  <a:pt x="30434" y="205093"/>
                  <a:pt x="33051" y="308473"/>
                </a:cubicBezTo>
                <a:cubicBezTo>
                  <a:pt x="40418" y="599484"/>
                  <a:pt x="26487" y="794629"/>
                  <a:pt x="11017" y="1057620"/>
                </a:cubicBezTo>
                <a:cubicBezTo>
                  <a:pt x="14689" y="1178805"/>
                  <a:pt x="15182" y="1300129"/>
                  <a:pt x="22034" y="1421176"/>
                </a:cubicBezTo>
                <a:cubicBezTo>
                  <a:pt x="26205" y="1494870"/>
                  <a:pt x="42750" y="1567713"/>
                  <a:pt x="44068" y="1641514"/>
                </a:cubicBezTo>
                <a:cubicBezTo>
                  <a:pt x="46088" y="1754630"/>
                  <a:pt x="28228" y="2153881"/>
                  <a:pt x="22034" y="2302526"/>
                </a:cubicBezTo>
                <a:cubicBezTo>
                  <a:pt x="45303" y="3547420"/>
                  <a:pt x="44068" y="3088327"/>
                  <a:pt x="44068" y="367963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CE7FF035-D5D5-1EE9-C9BC-17E13B89ABE9}"/>
              </a:ext>
            </a:extLst>
          </p:cNvPr>
          <p:cNvSpPr txBox="1"/>
          <p:nvPr/>
        </p:nvSpPr>
        <p:spPr>
          <a:xfrm>
            <a:off x="121181" y="45509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5" name="TextBox 14">
            <a:extLst>
              <a:ext uri="{FF2B5EF4-FFF2-40B4-BE49-F238E27FC236}">
                <a16:creationId xmlns:a16="http://schemas.microsoft.com/office/drawing/2014/main" id="{2CA841B2-8179-8C96-C50C-A8C744238076}"/>
              </a:ext>
            </a:extLst>
          </p:cNvPr>
          <p:cNvSpPr txBox="1"/>
          <p:nvPr/>
        </p:nvSpPr>
        <p:spPr>
          <a:xfrm>
            <a:off x="248513" y="778167"/>
            <a:ext cx="1449272"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Items</a:t>
            </a:r>
          </a:p>
          <a:p>
            <a:r>
              <a:rPr lang="en-GB" sz="1600" dirty="0">
                <a:solidFill>
                  <a:schemeClr val="bg1"/>
                </a:solidFill>
                <a:latin typeface="Bradley Hand ITC" panose="03070402050302030203" pitchFamily="66" charset="0"/>
              </a:rPr>
              <a:t>* customer id</a:t>
            </a:r>
          </a:p>
        </p:txBody>
      </p:sp>
      <p:sp>
        <p:nvSpPr>
          <p:cNvPr id="16" name="TextBox 15">
            <a:extLst>
              <a:ext uri="{FF2B5EF4-FFF2-40B4-BE49-F238E27FC236}">
                <a16:creationId xmlns:a16="http://schemas.microsoft.com/office/drawing/2014/main" id="{77192AEE-1FDB-49D3-77CD-FDFDF856BEFE}"/>
              </a:ext>
            </a:extLst>
          </p:cNvPr>
          <p:cNvSpPr txBox="1"/>
          <p:nvPr/>
        </p:nvSpPr>
        <p:spPr>
          <a:xfrm>
            <a:off x="4251860" y="49924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17" name="TextBox 16">
            <a:extLst>
              <a:ext uri="{FF2B5EF4-FFF2-40B4-BE49-F238E27FC236}">
                <a16:creationId xmlns:a16="http://schemas.microsoft.com/office/drawing/2014/main" id="{7AFB1EF4-CED9-7B7D-B5FD-52961A1107F5}"/>
              </a:ext>
            </a:extLst>
          </p:cNvPr>
          <p:cNvSpPr txBox="1"/>
          <p:nvPr/>
        </p:nvSpPr>
        <p:spPr>
          <a:xfrm>
            <a:off x="4379192" y="82231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customers</a:t>
            </a:r>
          </a:p>
        </p:txBody>
      </p:sp>
      <p:sp>
        <p:nvSpPr>
          <p:cNvPr id="34" name="TextBox 33">
            <a:extLst>
              <a:ext uri="{FF2B5EF4-FFF2-40B4-BE49-F238E27FC236}">
                <a16:creationId xmlns:a16="http://schemas.microsoft.com/office/drawing/2014/main" id="{1BEA3264-31C7-F66E-2B28-D7AE846F4528}"/>
              </a:ext>
            </a:extLst>
          </p:cNvPr>
          <p:cNvSpPr txBox="1"/>
          <p:nvPr/>
        </p:nvSpPr>
        <p:spPr>
          <a:xfrm>
            <a:off x="8362746" y="483822"/>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5" name="TextBox 34">
            <a:extLst>
              <a:ext uri="{FF2B5EF4-FFF2-40B4-BE49-F238E27FC236}">
                <a16:creationId xmlns:a16="http://schemas.microsoft.com/office/drawing/2014/main" id="{F440A49E-4CBF-D3A7-1042-5188DE6D717D}"/>
              </a:ext>
            </a:extLst>
          </p:cNvPr>
          <p:cNvSpPr txBox="1"/>
          <p:nvPr/>
        </p:nvSpPr>
        <p:spPr>
          <a:xfrm>
            <a:off x="8490078" y="806897"/>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regions</a:t>
            </a:r>
          </a:p>
        </p:txBody>
      </p:sp>
      <p:sp>
        <p:nvSpPr>
          <p:cNvPr id="36" name="TextBox 35">
            <a:extLst>
              <a:ext uri="{FF2B5EF4-FFF2-40B4-BE49-F238E27FC236}">
                <a16:creationId xmlns:a16="http://schemas.microsoft.com/office/drawing/2014/main" id="{3F3E006B-3958-DF24-EA95-68F51133AF6C}"/>
              </a:ext>
            </a:extLst>
          </p:cNvPr>
          <p:cNvSpPr txBox="1"/>
          <p:nvPr/>
        </p:nvSpPr>
        <p:spPr>
          <a:xfrm>
            <a:off x="160002" y="3389593"/>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7" name="TextBox 36">
            <a:extLst>
              <a:ext uri="{FF2B5EF4-FFF2-40B4-BE49-F238E27FC236}">
                <a16:creationId xmlns:a16="http://schemas.microsoft.com/office/drawing/2014/main" id="{4D03428E-22A7-8BA9-6C87-F3672B7DFF89}"/>
              </a:ext>
            </a:extLst>
          </p:cNvPr>
          <p:cNvSpPr txBox="1"/>
          <p:nvPr/>
        </p:nvSpPr>
        <p:spPr>
          <a:xfrm>
            <a:off x="287334" y="3712668"/>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credit</a:t>
            </a:r>
          </a:p>
        </p:txBody>
      </p:sp>
      <p:sp>
        <p:nvSpPr>
          <p:cNvPr id="38" name="TextBox 37">
            <a:extLst>
              <a:ext uri="{FF2B5EF4-FFF2-40B4-BE49-F238E27FC236}">
                <a16:creationId xmlns:a16="http://schemas.microsoft.com/office/drawing/2014/main" id="{D897D553-2310-F455-F995-5A6967B533F9}"/>
              </a:ext>
            </a:extLst>
          </p:cNvPr>
          <p:cNvSpPr txBox="1"/>
          <p:nvPr/>
        </p:nvSpPr>
        <p:spPr>
          <a:xfrm>
            <a:off x="8392308" y="3382945"/>
            <a:ext cx="1159821"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knows</a:t>
            </a:r>
          </a:p>
        </p:txBody>
      </p:sp>
      <p:sp>
        <p:nvSpPr>
          <p:cNvPr id="39" name="TextBox 38">
            <a:extLst>
              <a:ext uri="{FF2B5EF4-FFF2-40B4-BE49-F238E27FC236}">
                <a16:creationId xmlns:a16="http://schemas.microsoft.com/office/drawing/2014/main" id="{CC70B48C-8681-7D52-5942-261EB0599F10}"/>
              </a:ext>
            </a:extLst>
          </p:cNvPr>
          <p:cNvSpPr txBox="1"/>
          <p:nvPr/>
        </p:nvSpPr>
        <p:spPr>
          <a:xfrm>
            <a:off x="8519640" y="3706020"/>
            <a:ext cx="1449272"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 stock</a:t>
            </a:r>
          </a:p>
        </p:txBody>
      </p:sp>
      <p:sp>
        <p:nvSpPr>
          <p:cNvPr id="40" name="TextBox 39">
            <a:extLst>
              <a:ext uri="{FF2B5EF4-FFF2-40B4-BE49-F238E27FC236}">
                <a16:creationId xmlns:a16="http://schemas.microsoft.com/office/drawing/2014/main" id="{69C41CEF-C13F-D1C3-D0C3-9324859C2C89}"/>
              </a:ext>
            </a:extLst>
          </p:cNvPr>
          <p:cNvSpPr txBox="1"/>
          <p:nvPr/>
        </p:nvSpPr>
        <p:spPr>
          <a:xfrm>
            <a:off x="1325837" y="205196"/>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Basket</a:t>
            </a:r>
          </a:p>
        </p:txBody>
      </p:sp>
      <p:sp>
        <p:nvSpPr>
          <p:cNvPr id="41" name="TextBox 40">
            <a:extLst>
              <a:ext uri="{FF2B5EF4-FFF2-40B4-BE49-F238E27FC236}">
                <a16:creationId xmlns:a16="http://schemas.microsoft.com/office/drawing/2014/main" id="{F16E00D1-E2D5-A301-394F-92E30A178120}"/>
              </a:ext>
            </a:extLst>
          </p:cNvPr>
          <p:cNvSpPr txBox="1"/>
          <p:nvPr/>
        </p:nvSpPr>
        <p:spPr>
          <a:xfrm>
            <a:off x="5512749" y="164865"/>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Customers</a:t>
            </a:r>
          </a:p>
        </p:txBody>
      </p:sp>
      <p:sp>
        <p:nvSpPr>
          <p:cNvPr id="42" name="TextBox 41">
            <a:extLst>
              <a:ext uri="{FF2B5EF4-FFF2-40B4-BE49-F238E27FC236}">
                <a16:creationId xmlns:a16="http://schemas.microsoft.com/office/drawing/2014/main" id="{6F746D46-B79D-3638-ED7D-282EA97801F7}"/>
              </a:ext>
            </a:extLst>
          </p:cNvPr>
          <p:cNvSpPr txBox="1"/>
          <p:nvPr/>
        </p:nvSpPr>
        <p:spPr>
          <a:xfrm>
            <a:off x="9596909" y="185853"/>
            <a:ext cx="115982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Shipping</a:t>
            </a:r>
          </a:p>
        </p:txBody>
      </p:sp>
      <p:sp>
        <p:nvSpPr>
          <p:cNvPr id="43" name="TextBox 42">
            <a:extLst>
              <a:ext uri="{FF2B5EF4-FFF2-40B4-BE49-F238E27FC236}">
                <a16:creationId xmlns:a16="http://schemas.microsoft.com/office/drawing/2014/main" id="{9AF0C5FF-CBF7-F370-35CB-A916323E8661}"/>
              </a:ext>
            </a:extLst>
          </p:cNvPr>
          <p:cNvSpPr txBox="1"/>
          <p:nvPr/>
        </p:nvSpPr>
        <p:spPr>
          <a:xfrm>
            <a:off x="1030914" y="3057415"/>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Payment Method</a:t>
            </a:r>
          </a:p>
        </p:txBody>
      </p:sp>
      <p:sp>
        <p:nvSpPr>
          <p:cNvPr id="44" name="TextBox 43">
            <a:extLst>
              <a:ext uri="{FF2B5EF4-FFF2-40B4-BE49-F238E27FC236}">
                <a16:creationId xmlns:a16="http://schemas.microsoft.com/office/drawing/2014/main" id="{30EC507E-3680-E43A-8944-CDBC1BF4F94E}"/>
              </a:ext>
            </a:extLst>
          </p:cNvPr>
          <p:cNvSpPr txBox="1"/>
          <p:nvPr/>
        </p:nvSpPr>
        <p:spPr>
          <a:xfrm>
            <a:off x="5109713" y="3066780"/>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Orders</a:t>
            </a:r>
          </a:p>
        </p:txBody>
      </p:sp>
      <p:sp>
        <p:nvSpPr>
          <p:cNvPr id="45" name="TextBox 44">
            <a:extLst>
              <a:ext uri="{FF2B5EF4-FFF2-40B4-BE49-F238E27FC236}">
                <a16:creationId xmlns:a16="http://schemas.microsoft.com/office/drawing/2014/main" id="{81F26B0A-E34B-6B41-EA1A-6FAA871E19C1}"/>
              </a:ext>
            </a:extLst>
          </p:cNvPr>
          <p:cNvSpPr txBox="1"/>
          <p:nvPr/>
        </p:nvSpPr>
        <p:spPr>
          <a:xfrm>
            <a:off x="9214714" y="3051039"/>
            <a:ext cx="1827201" cy="338554"/>
          </a:xfrm>
          <a:prstGeom prst="rect">
            <a:avLst/>
          </a:prstGeom>
          <a:noFill/>
        </p:spPr>
        <p:txBody>
          <a:bodyPr wrap="square" rtlCol="0">
            <a:spAutoFit/>
          </a:bodyPr>
          <a:lstStyle/>
          <a:p>
            <a:pPr algn="ctr"/>
            <a:r>
              <a:rPr lang="en-GB" sz="1600" dirty="0">
                <a:solidFill>
                  <a:schemeClr val="bg1"/>
                </a:solidFill>
                <a:latin typeface="Bradley Hand ITC" panose="03070402050302030203" pitchFamily="66" charset="0"/>
              </a:rPr>
              <a:t>Warehouse</a:t>
            </a:r>
          </a:p>
        </p:txBody>
      </p:sp>
      <p:sp>
        <p:nvSpPr>
          <p:cNvPr id="46" name="TextBox 45">
            <a:extLst>
              <a:ext uri="{FF2B5EF4-FFF2-40B4-BE49-F238E27FC236}">
                <a16:creationId xmlns:a16="http://schemas.microsoft.com/office/drawing/2014/main" id="{B9A1FD18-265A-5547-F97C-FFD142755E5C}"/>
              </a:ext>
            </a:extLst>
          </p:cNvPr>
          <p:cNvSpPr txBox="1"/>
          <p:nvPr/>
        </p:nvSpPr>
        <p:spPr>
          <a:xfrm>
            <a:off x="2131257" y="557865"/>
            <a:ext cx="176283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Customers</a:t>
            </a:r>
          </a:p>
          <a:p>
            <a:r>
              <a:rPr lang="en-GB" sz="1600" dirty="0">
                <a:solidFill>
                  <a:schemeClr val="bg1"/>
                </a:solidFill>
                <a:latin typeface="Bradley Hand ITC" panose="03070402050302030203" pitchFamily="66" charset="0"/>
              </a:rPr>
              <a:t>Orders</a:t>
            </a:r>
          </a:p>
        </p:txBody>
      </p:sp>
      <p:sp>
        <p:nvSpPr>
          <p:cNvPr id="47" name="TextBox 46">
            <a:extLst>
              <a:ext uri="{FF2B5EF4-FFF2-40B4-BE49-F238E27FC236}">
                <a16:creationId xmlns:a16="http://schemas.microsoft.com/office/drawing/2014/main" id="{F9D17D12-EB17-C6E5-1BB3-83039AC64852}"/>
              </a:ext>
            </a:extLst>
          </p:cNvPr>
          <p:cNvSpPr txBox="1"/>
          <p:nvPr/>
        </p:nvSpPr>
        <p:spPr>
          <a:xfrm>
            <a:off x="6194189" y="3465068"/>
            <a:ext cx="1762835" cy="584775"/>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Warehouse</a:t>
            </a:r>
          </a:p>
          <a:p>
            <a:r>
              <a:rPr lang="en-GB" sz="1600" dirty="0">
                <a:solidFill>
                  <a:schemeClr val="bg1"/>
                </a:solidFill>
                <a:latin typeface="Bradley Hand ITC" panose="03070402050302030203" pitchFamily="66" charset="0"/>
              </a:rPr>
              <a:t>Payment Method</a:t>
            </a:r>
          </a:p>
        </p:txBody>
      </p:sp>
      <p:sp>
        <p:nvSpPr>
          <p:cNvPr id="49" name="TextBox 48">
            <a:extLst>
              <a:ext uri="{FF2B5EF4-FFF2-40B4-BE49-F238E27FC236}">
                <a16:creationId xmlns:a16="http://schemas.microsoft.com/office/drawing/2014/main" id="{CD3E18FE-BB1E-8C96-10FF-E9529BFF5930}"/>
              </a:ext>
            </a:extLst>
          </p:cNvPr>
          <p:cNvSpPr txBox="1"/>
          <p:nvPr/>
        </p:nvSpPr>
        <p:spPr>
          <a:xfrm>
            <a:off x="2179410" y="3389231"/>
            <a:ext cx="1762835" cy="338554"/>
          </a:xfrm>
          <a:prstGeom prst="rect">
            <a:avLst/>
          </a:prstGeom>
          <a:noFill/>
        </p:spPr>
        <p:txBody>
          <a:bodyPr wrap="square" rtlCol="0">
            <a:spAutoFit/>
          </a:bodyPr>
          <a:lstStyle/>
          <a:p>
            <a:r>
              <a:rPr lang="en-GB" sz="1600" dirty="0">
                <a:solidFill>
                  <a:schemeClr val="bg1"/>
                </a:solidFill>
                <a:latin typeface="Bradley Hand ITC" panose="03070402050302030203" pitchFamily="66" charset="0"/>
              </a:rPr>
              <a:t>Shipping</a:t>
            </a:r>
          </a:p>
        </p:txBody>
      </p:sp>
      <p:pic>
        <p:nvPicPr>
          <p:cNvPr id="51" name="Graphic 50" descr="Checkmark with solid fill">
            <a:extLst>
              <a:ext uri="{FF2B5EF4-FFF2-40B4-BE49-F238E27FC236}">
                <a16:creationId xmlns:a16="http://schemas.microsoft.com/office/drawing/2014/main" id="{2E193AC2-3F41-92A2-945A-A9B1703903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7501" y="1022494"/>
            <a:ext cx="3883767" cy="3883767"/>
          </a:xfrm>
          <a:prstGeom prst="rect">
            <a:avLst/>
          </a:prstGeom>
        </p:spPr>
      </p:pic>
    </p:spTree>
    <p:extLst>
      <p:ext uri="{BB962C8B-B14F-4D97-AF65-F5344CB8AC3E}">
        <p14:creationId xmlns:p14="http://schemas.microsoft.com/office/powerpoint/2010/main" val="13884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000" fill="hold"/>
                                        <p:tgtEl>
                                          <p:spTgt spid="51"/>
                                        </p:tgtEl>
                                        <p:attrNameLst>
                                          <p:attrName>ppt_w</p:attrName>
                                        </p:attrNameLst>
                                      </p:cBhvr>
                                      <p:tavLst>
                                        <p:tav tm="0">
                                          <p:val>
                                            <p:fltVal val="0"/>
                                          </p:val>
                                        </p:tav>
                                        <p:tav tm="100000">
                                          <p:val>
                                            <p:strVal val="#ppt_w"/>
                                          </p:val>
                                        </p:tav>
                                      </p:tavLst>
                                    </p:anim>
                                    <p:anim calcmode="lin" valueType="num">
                                      <p:cBhvr>
                                        <p:cTn id="8" dur="1000" fill="hold"/>
                                        <p:tgtEl>
                                          <p:spTgt spid="51"/>
                                        </p:tgtEl>
                                        <p:attrNameLst>
                                          <p:attrName>ppt_h</p:attrName>
                                        </p:attrNameLst>
                                      </p:cBhvr>
                                      <p:tavLst>
                                        <p:tav tm="0">
                                          <p:val>
                                            <p:fltVal val="0"/>
                                          </p:val>
                                        </p:tav>
                                        <p:tav tm="100000">
                                          <p:val>
                                            <p:strVal val="#ppt_h"/>
                                          </p:val>
                                        </p:tav>
                                      </p:tavLst>
                                    </p:anim>
                                    <p:anim calcmode="lin" valueType="num">
                                      <p:cBhvr>
                                        <p:cTn id="9" dur="1000" fill="hold"/>
                                        <p:tgtEl>
                                          <p:spTgt spid="51"/>
                                        </p:tgtEl>
                                        <p:attrNameLst>
                                          <p:attrName>style.rotation</p:attrName>
                                        </p:attrNameLst>
                                      </p:cBhvr>
                                      <p:tavLst>
                                        <p:tav tm="0">
                                          <p:val>
                                            <p:fltVal val="90"/>
                                          </p:val>
                                        </p:tav>
                                        <p:tav tm="100000">
                                          <p:val>
                                            <p:fltVal val="0"/>
                                          </p:val>
                                        </p:tav>
                                      </p:tavLst>
                                    </p:anim>
                                    <p:animEffect transition="in" filter="fade">
                                      <p:cBhvr>
                                        <p:cTn id="1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a:xfrm>
            <a:off x="550862" y="6507212"/>
            <a:ext cx="3663707" cy="153888"/>
          </a:xfrm>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26</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sp>
        <p:nvSpPr>
          <p:cNvPr id="50" name="Rectangle 49">
            <a:extLst>
              <a:ext uri="{FF2B5EF4-FFF2-40B4-BE49-F238E27FC236}">
                <a16:creationId xmlns:a16="http://schemas.microsoft.com/office/drawing/2014/main" id="{29E6B89E-B473-66E8-2156-9064D46489B3}"/>
              </a:ext>
            </a:extLst>
          </p:cNvPr>
          <p:cNvSpPr/>
          <p:nvPr/>
        </p:nvSpPr>
        <p:spPr>
          <a:xfrm>
            <a:off x="1030598"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Basket</a:t>
            </a:r>
          </a:p>
        </p:txBody>
      </p:sp>
      <p:sp>
        <p:nvSpPr>
          <p:cNvPr id="6" name="Rectangle 5">
            <a:extLst>
              <a:ext uri="{FF2B5EF4-FFF2-40B4-BE49-F238E27FC236}">
                <a16:creationId xmlns:a16="http://schemas.microsoft.com/office/drawing/2014/main" id="{CB7EB36A-03BA-C2FF-9027-435FDB61633B}"/>
              </a:ext>
            </a:extLst>
          </p:cNvPr>
          <p:cNvSpPr/>
          <p:nvPr/>
        </p:nvSpPr>
        <p:spPr>
          <a:xfrm>
            <a:off x="2723186"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Customers</a:t>
            </a:r>
          </a:p>
        </p:txBody>
      </p:sp>
      <p:sp>
        <p:nvSpPr>
          <p:cNvPr id="13" name="Rectangle 12">
            <a:extLst>
              <a:ext uri="{FF2B5EF4-FFF2-40B4-BE49-F238E27FC236}">
                <a16:creationId xmlns:a16="http://schemas.microsoft.com/office/drawing/2014/main" id="{8653D6D2-6A54-C34B-2D9C-D55FEE1DA6F7}"/>
              </a:ext>
            </a:extLst>
          </p:cNvPr>
          <p:cNvSpPr/>
          <p:nvPr/>
        </p:nvSpPr>
        <p:spPr>
          <a:xfrm>
            <a:off x="4415774"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Orders</a:t>
            </a:r>
          </a:p>
        </p:txBody>
      </p:sp>
      <p:sp>
        <p:nvSpPr>
          <p:cNvPr id="15" name="Rectangle 14">
            <a:extLst>
              <a:ext uri="{FF2B5EF4-FFF2-40B4-BE49-F238E27FC236}">
                <a16:creationId xmlns:a16="http://schemas.microsoft.com/office/drawing/2014/main" id="{621E8B6C-F15A-E518-819F-7CCEEA52010D}"/>
              </a:ext>
            </a:extLst>
          </p:cNvPr>
          <p:cNvSpPr/>
          <p:nvPr/>
        </p:nvSpPr>
        <p:spPr>
          <a:xfrm>
            <a:off x="6096000"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Payment Method</a:t>
            </a:r>
          </a:p>
        </p:txBody>
      </p:sp>
      <p:sp>
        <p:nvSpPr>
          <p:cNvPr id="20" name="Rectangle 19">
            <a:extLst>
              <a:ext uri="{FF2B5EF4-FFF2-40B4-BE49-F238E27FC236}">
                <a16:creationId xmlns:a16="http://schemas.microsoft.com/office/drawing/2014/main" id="{8BC5F347-0D42-FA44-DABE-A2A0D8F003DE}"/>
              </a:ext>
            </a:extLst>
          </p:cNvPr>
          <p:cNvSpPr/>
          <p:nvPr/>
        </p:nvSpPr>
        <p:spPr>
          <a:xfrm>
            <a:off x="7776226"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Shipping</a:t>
            </a:r>
          </a:p>
        </p:txBody>
      </p:sp>
      <p:sp>
        <p:nvSpPr>
          <p:cNvPr id="21" name="Rectangle 20">
            <a:extLst>
              <a:ext uri="{FF2B5EF4-FFF2-40B4-BE49-F238E27FC236}">
                <a16:creationId xmlns:a16="http://schemas.microsoft.com/office/drawing/2014/main" id="{9A152457-5E0E-F8D8-C982-C37B232F2C0B}"/>
              </a:ext>
            </a:extLst>
          </p:cNvPr>
          <p:cNvSpPr/>
          <p:nvPr/>
        </p:nvSpPr>
        <p:spPr>
          <a:xfrm>
            <a:off x="9456452" y="670618"/>
            <a:ext cx="1271928" cy="475696"/>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600" u="sng" dirty="0"/>
              <a:t>: Warehouse</a:t>
            </a:r>
          </a:p>
        </p:txBody>
      </p:sp>
      <p:cxnSp>
        <p:nvCxnSpPr>
          <p:cNvPr id="26" name="Straight Connector 25">
            <a:extLst>
              <a:ext uri="{FF2B5EF4-FFF2-40B4-BE49-F238E27FC236}">
                <a16:creationId xmlns:a16="http://schemas.microsoft.com/office/drawing/2014/main" id="{91CF4887-06D7-03FF-E27A-BAC9052E1CE7}"/>
              </a:ext>
            </a:extLst>
          </p:cNvPr>
          <p:cNvCxnSpPr>
            <a:stCxn id="50" idx="2"/>
          </p:cNvCxnSpPr>
          <p:nvPr/>
        </p:nvCxnSpPr>
        <p:spPr>
          <a:xfrm>
            <a:off x="1666562"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50D5-3B08-E9A9-EBF9-1588CAD1BB92}"/>
              </a:ext>
            </a:extLst>
          </p:cNvPr>
          <p:cNvCxnSpPr/>
          <p:nvPr/>
        </p:nvCxnSpPr>
        <p:spPr>
          <a:xfrm>
            <a:off x="3349312"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325CA5-2F0B-442C-D079-E38771362D8F}"/>
              </a:ext>
            </a:extLst>
          </p:cNvPr>
          <p:cNvCxnSpPr/>
          <p:nvPr/>
        </p:nvCxnSpPr>
        <p:spPr>
          <a:xfrm>
            <a:off x="5051738" y="1146314"/>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14FE3C-8DAC-FDE7-BC63-EAD609DC1753}"/>
              </a:ext>
            </a:extLst>
          </p:cNvPr>
          <p:cNvCxnSpPr/>
          <p:nvPr/>
        </p:nvCxnSpPr>
        <p:spPr>
          <a:xfrm>
            <a:off x="6731964"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28C1A9-5E97-3741-CF5D-FDE7E43EF252}"/>
              </a:ext>
            </a:extLst>
          </p:cNvPr>
          <p:cNvCxnSpPr/>
          <p:nvPr/>
        </p:nvCxnSpPr>
        <p:spPr>
          <a:xfrm>
            <a:off x="8412190"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DFEF72-DC58-0727-3060-2C5ACB89CD71}"/>
              </a:ext>
            </a:extLst>
          </p:cNvPr>
          <p:cNvCxnSpPr/>
          <p:nvPr/>
        </p:nvCxnSpPr>
        <p:spPr>
          <a:xfrm>
            <a:off x="10092416" y="1146313"/>
            <a:ext cx="0" cy="4196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8F99A1-9DB4-1611-D9CF-34D0C7034A85}"/>
              </a:ext>
            </a:extLst>
          </p:cNvPr>
          <p:cNvCxnSpPr/>
          <p:nvPr/>
        </p:nvCxnSpPr>
        <p:spPr>
          <a:xfrm>
            <a:off x="1661643" y="2181339"/>
            <a:ext cx="168275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2A9C84-4187-55E3-C14A-B29BF1A26F71}"/>
              </a:ext>
            </a:extLst>
          </p:cNvPr>
          <p:cNvCxnSpPr>
            <a:cxnSpLocks/>
          </p:cNvCxnSpPr>
          <p:nvPr/>
        </p:nvCxnSpPr>
        <p:spPr>
          <a:xfrm>
            <a:off x="1666562" y="2796448"/>
            <a:ext cx="3385176"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E931F9-810B-48B2-6419-779F58A4E241}"/>
              </a:ext>
            </a:extLst>
          </p:cNvPr>
          <p:cNvCxnSpPr>
            <a:cxnSpLocks/>
          </p:cNvCxnSpPr>
          <p:nvPr/>
        </p:nvCxnSpPr>
        <p:spPr>
          <a:xfrm flipH="1">
            <a:off x="5062627" y="3392276"/>
            <a:ext cx="1680226"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CEAA0A5-2EF8-DCF7-A6C9-DD0D764F3E10}"/>
              </a:ext>
            </a:extLst>
          </p:cNvPr>
          <p:cNvCxnSpPr>
            <a:cxnSpLocks/>
          </p:cNvCxnSpPr>
          <p:nvPr/>
        </p:nvCxnSpPr>
        <p:spPr>
          <a:xfrm>
            <a:off x="5051738" y="4722564"/>
            <a:ext cx="504067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526525F-DD09-6B8C-97AF-76A46393D586}"/>
              </a:ext>
            </a:extLst>
          </p:cNvPr>
          <p:cNvCxnSpPr/>
          <p:nvPr/>
        </p:nvCxnSpPr>
        <p:spPr>
          <a:xfrm>
            <a:off x="-21107" y="1661710"/>
            <a:ext cx="168275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03CF1F4-9310-8D94-8E07-3495EB7AB8C9}"/>
              </a:ext>
            </a:extLst>
          </p:cNvPr>
          <p:cNvSpPr txBox="1"/>
          <p:nvPr/>
        </p:nvSpPr>
        <p:spPr>
          <a:xfrm>
            <a:off x="313168" y="1292378"/>
            <a:ext cx="1035412" cy="369332"/>
          </a:xfrm>
          <a:prstGeom prst="rect">
            <a:avLst/>
          </a:prstGeom>
          <a:noFill/>
        </p:spPr>
        <p:txBody>
          <a:bodyPr wrap="none" rtlCol="0">
            <a:spAutoFit/>
          </a:bodyPr>
          <a:lstStyle/>
          <a:p>
            <a:r>
              <a:rPr lang="en-GB" dirty="0"/>
              <a:t>checkout</a:t>
            </a:r>
          </a:p>
        </p:txBody>
      </p:sp>
      <p:sp>
        <p:nvSpPr>
          <p:cNvPr id="64" name="TextBox 63">
            <a:extLst>
              <a:ext uri="{FF2B5EF4-FFF2-40B4-BE49-F238E27FC236}">
                <a16:creationId xmlns:a16="http://schemas.microsoft.com/office/drawing/2014/main" id="{981910E0-BC2C-CF4B-CA6B-9A4CC2120B9C}"/>
              </a:ext>
            </a:extLst>
          </p:cNvPr>
          <p:cNvSpPr txBox="1"/>
          <p:nvPr/>
        </p:nvSpPr>
        <p:spPr>
          <a:xfrm>
            <a:off x="1656725" y="1806500"/>
            <a:ext cx="1867947" cy="369332"/>
          </a:xfrm>
          <a:prstGeom prst="rect">
            <a:avLst/>
          </a:prstGeom>
          <a:noFill/>
        </p:spPr>
        <p:txBody>
          <a:bodyPr wrap="none" rtlCol="0">
            <a:spAutoFit/>
          </a:bodyPr>
          <a:lstStyle/>
          <a:p>
            <a:r>
              <a:rPr lang="en-GB" dirty="0"/>
              <a:t>retrieve customer</a:t>
            </a:r>
          </a:p>
        </p:txBody>
      </p:sp>
      <p:sp>
        <p:nvSpPr>
          <p:cNvPr id="65" name="TextBox 64">
            <a:extLst>
              <a:ext uri="{FF2B5EF4-FFF2-40B4-BE49-F238E27FC236}">
                <a16:creationId xmlns:a16="http://schemas.microsoft.com/office/drawing/2014/main" id="{4F098016-365C-4098-5F01-96E42AF60007}"/>
              </a:ext>
            </a:extLst>
          </p:cNvPr>
          <p:cNvSpPr txBox="1"/>
          <p:nvPr/>
        </p:nvSpPr>
        <p:spPr>
          <a:xfrm>
            <a:off x="2850507" y="2386721"/>
            <a:ext cx="1366015" cy="369332"/>
          </a:xfrm>
          <a:prstGeom prst="rect">
            <a:avLst/>
          </a:prstGeom>
          <a:noFill/>
        </p:spPr>
        <p:txBody>
          <a:bodyPr wrap="none" rtlCol="0">
            <a:spAutoFit/>
          </a:bodyPr>
          <a:lstStyle/>
          <a:p>
            <a:r>
              <a:rPr lang="en-GB" dirty="0"/>
              <a:t>create order</a:t>
            </a:r>
          </a:p>
        </p:txBody>
      </p:sp>
      <p:sp>
        <p:nvSpPr>
          <p:cNvPr id="66" name="TextBox 65">
            <a:extLst>
              <a:ext uri="{FF2B5EF4-FFF2-40B4-BE49-F238E27FC236}">
                <a16:creationId xmlns:a16="http://schemas.microsoft.com/office/drawing/2014/main" id="{293C39AD-3331-F602-A428-3B7B0D11F9F5}"/>
              </a:ext>
            </a:extLst>
          </p:cNvPr>
          <p:cNvSpPr txBox="1"/>
          <p:nvPr/>
        </p:nvSpPr>
        <p:spPr>
          <a:xfrm>
            <a:off x="5477746" y="2947866"/>
            <a:ext cx="798617" cy="369332"/>
          </a:xfrm>
          <a:prstGeom prst="rect">
            <a:avLst/>
          </a:prstGeom>
          <a:noFill/>
        </p:spPr>
        <p:txBody>
          <a:bodyPr wrap="none" rtlCol="0">
            <a:spAutoFit/>
          </a:bodyPr>
          <a:lstStyle/>
          <a:p>
            <a:r>
              <a:rPr lang="en-GB" dirty="0"/>
              <a:t>charge</a:t>
            </a:r>
          </a:p>
        </p:txBody>
      </p:sp>
      <p:sp>
        <p:nvSpPr>
          <p:cNvPr id="67" name="TextBox 66">
            <a:extLst>
              <a:ext uri="{FF2B5EF4-FFF2-40B4-BE49-F238E27FC236}">
                <a16:creationId xmlns:a16="http://schemas.microsoft.com/office/drawing/2014/main" id="{2C2DE471-BE01-17EA-867C-38575387D443}"/>
              </a:ext>
            </a:extLst>
          </p:cNvPr>
          <p:cNvSpPr txBox="1"/>
          <p:nvPr/>
        </p:nvSpPr>
        <p:spPr>
          <a:xfrm>
            <a:off x="6702752" y="3603660"/>
            <a:ext cx="1802096" cy="369332"/>
          </a:xfrm>
          <a:prstGeom prst="rect">
            <a:avLst/>
          </a:prstGeom>
          <a:noFill/>
        </p:spPr>
        <p:txBody>
          <a:bodyPr wrap="none" rtlCol="0">
            <a:spAutoFit/>
          </a:bodyPr>
          <a:lstStyle/>
          <a:p>
            <a:r>
              <a:rPr lang="en-GB" dirty="0"/>
              <a:t>calculate shipping</a:t>
            </a:r>
          </a:p>
        </p:txBody>
      </p:sp>
      <p:sp>
        <p:nvSpPr>
          <p:cNvPr id="68" name="TextBox 67">
            <a:extLst>
              <a:ext uri="{FF2B5EF4-FFF2-40B4-BE49-F238E27FC236}">
                <a16:creationId xmlns:a16="http://schemas.microsoft.com/office/drawing/2014/main" id="{8231090D-281C-5610-51B5-A58AC415C38E}"/>
              </a:ext>
            </a:extLst>
          </p:cNvPr>
          <p:cNvSpPr txBox="1"/>
          <p:nvPr/>
        </p:nvSpPr>
        <p:spPr>
          <a:xfrm>
            <a:off x="7187566" y="4282499"/>
            <a:ext cx="1298753" cy="369332"/>
          </a:xfrm>
          <a:prstGeom prst="rect">
            <a:avLst/>
          </a:prstGeom>
          <a:noFill/>
        </p:spPr>
        <p:txBody>
          <a:bodyPr wrap="none" rtlCol="0">
            <a:spAutoFit/>
          </a:bodyPr>
          <a:lstStyle/>
          <a:p>
            <a:r>
              <a:rPr lang="en-GB" dirty="0"/>
              <a:t>adjust stock</a:t>
            </a:r>
          </a:p>
        </p:txBody>
      </p:sp>
      <p:cxnSp>
        <p:nvCxnSpPr>
          <p:cNvPr id="11" name="Straight Arrow Connector 10">
            <a:extLst>
              <a:ext uri="{FF2B5EF4-FFF2-40B4-BE49-F238E27FC236}">
                <a16:creationId xmlns:a16="http://schemas.microsoft.com/office/drawing/2014/main" id="{1F3FFF58-5F11-4E12-757F-BF34DFB81B86}"/>
              </a:ext>
            </a:extLst>
          </p:cNvPr>
          <p:cNvCxnSpPr>
            <a:cxnSpLocks/>
          </p:cNvCxnSpPr>
          <p:nvPr/>
        </p:nvCxnSpPr>
        <p:spPr>
          <a:xfrm>
            <a:off x="6719602" y="4008358"/>
            <a:ext cx="169258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90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p:txBody>
          <a:bodyPr/>
          <a:lstStyle/>
          <a:p>
            <a:r>
              <a:rPr lang="en-GB" dirty="0"/>
              <a:t>Business Requirements</a:t>
            </a:r>
          </a:p>
        </p:txBody>
      </p:sp>
      <p:sp>
        <p:nvSpPr>
          <p:cNvPr id="7" name="Subtitle 6">
            <a:extLst>
              <a:ext uri="{FF2B5EF4-FFF2-40B4-BE49-F238E27FC236}">
                <a16:creationId xmlns:a16="http://schemas.microsoft.com/office/drawing/2014/main" id="{0523D17A-0C07-8117-087A-FAF55BFB6A33}"/>
              </a:ext>
            </a:extLst>
          </p:cNvPr>
          <p:cNvSpPr>
            <a:spLocks noGrp="1"/>
          </p:cNvSpPr>
          <p:nvPr>
            <p:ph type="subTitle" idx="1"/>
          </p:nvPr>
        </p:nvSpPr>
        <p:spPr/>
        <p:txBody>
          <a:bodyPr/>
          <a:lstStyle/>
          <a:p>
            <a:r>
              <a:rPr lang="en-GB" dirty="0"/>
              <a:t>Guitar Shack</a:t>
            </a:r>
          </a:p>
        </p:txBody>
      </p:sp>
      <p:pic>
        <p:nvPicPr>
          <p:cNvPr id="1026" name="Picture 2" descr="Guitarbitz Music Store | Bath Guitar Shop &amp; Musical Instrument Store">
            <a:extLst>
              <a:ext uri="{FF2B5EF4-FFF2-40B4-BE49-F238E27FC236}">
                <a16:creationId xmlns:a16="http://schemas.microsoft.com/office/drawing/2014/main" id="{70375939-746A-0131-FACF-1FBBC88A1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773" y="0"/>
            <a:ext cx="4899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1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6" name="Title 5">
            <a:extLst>
              <a:ext uri="{FF2B5EF4-FFF2-40B4-BE49-F238E27FC236}">
                <a16:creationId xmlns:a16="http://schemas.microsoft.com/office/drawing/2014/main" id="{56CD11DC-97EB-7D9F-0B86-DAE5D264A70B}"/>
              </a:ext>
            </a:extLst>
          </p:cNvPr>
          <p:cNvSpPr>
            <a:spLocks noGrp="1"/>
          </p:cNvSpPr>
          <p:nvPr>
            <p:ph type="title"/>
          </p:nvPr>
        </p:nvSpPr>
        <p:spPr/>
        <p:txBody>
          <a:bodyPr/>
          <a:lstStyle/>
          <a:p>
            <a:r>
              <a:rPr lang="en-GB" dirty="0"/>
              <a:t>Guitar Shack Sales System</a:t>
            </a:r>
          </a:p>
        </p:txBody>
      </p:sp>
      <p:sp>
        <p:nvSpPr>
          <p:cNvPr id="2" name="Content Placeholder 1">
            <a:extLst>
              <a:ext uri="{FF2B5EF4-FFF2-40B4-BE49-F238E27FC236}">
                <a16:creationId xmlns:a16="http://schemas.microsoft.com/office/drawing/2014/main" id="{92FBD4E4-F72B-9956-3090-ABD342CF9284}"/>
              </a:ext>
            </a:extLst>
          </p:cNvPr>
          <p:cNvSpPr>
            <a:spLocks noGrp="1"/>
          </p:cNvSpPr>
          <p:nvPr>
            <p:ph idx="1"/>
          </p:nvPr>
        </p:nvSpPr>
        <p:spPr/>
        <p:txBody>
          <a:bodyPr/>
          <a:lstStyle/>
          <a:p>
            <a:r>
              <a:rPr lang="en-GB" dirty="0"/>
              <a:t>You are tasked with developing a sales and stock control system for a guitar shop</a:t>
            </a:r>
          </a:p>
          <a:p>
            <a:r>
              <a:rPr lang="en-GB" dirty="0"/>
              <a:t>The initial system will have functionality in three areas:</a:t>
            </a:r>
          </a:p>
          <a:p>
            <a:pPr lvl="1"/>
            <a:r>
              <a:rPr lang="en-GB" dirty="0"/>
              <a:t>Orders</a:t>
            </a:r>
          </a:p>
          <a:p>
            <a:pPr lvl="1"/>
            <a:r>
              <a:rPr lang="en-GB" dirty="0"/>
              <a:t>Warehouse</a:t>
            </a:r>
          </a:p>
          <a:p>
            <a:pPr lvl="1"/>
            <a:r>
              <a:rPr lang="en-GB" dirty="0"/>
              <a:t>Sales History</a:t>
            </a:r>
          </a:p>
          <a:p>
            <a:pPr lvl="1"/>
            <a:r>
              <a:rPr lang="en-GB" dirty="0"/>
              <a:t>Shipping</a:t>
            </a:r>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28</a:t>
            </a:fld>
            <a:endParaRPr lang="en-US"/>
          </a:p>
        </p:txBody>
      </p:sp>
    </p:spTree>
    <p:extLst>
      <p:ext uri="{BB962C8B-B14F-4D97-AF65-F5344CB8AC3E}">
        <p14:creationId xmlns:p14="http://schemas.microsoft.com/office/powerpoint/2010/main" val="4013664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6" name="Title 5">
            <a:extLst>
              <a:ext uri="{FF2B5EF4-FFF2-40B4-BE49-F238E27FC236}">
                <a16:creationId xmlns:a16="http://schemas.microsoft.com/office/drawing/2014/main" id="{56CD11DC-97EB-7D9F-0B86-DAE5D264A70B}"/>
              </a:ext>
            </a:extLst>
          </p:cNvPr>
          <p:cNvSpPr>
            <a:spLocks noGrp="1"/>
          </p:cNvSpPr>
          <p:nvPr>
            <p:ph type="title"/>
          </p:nvPr>
        </p:nvSpPr>
        <p:spPr/>
        <p:txBody>
          <a:bodyPr/>
          <a:lstStyle/>
          <a:p>
            <a:r>
              <a:rPr lang="en-GB" dirty="0"/>
              <a:t>Order Features</a:t>
            </a:r>
          </a:p>
        </p:txBody>
      </p:sp>
      <p:sp>
        <p:nvSpPr>
          <p:cNvPr id="2" name="Content Placeholder 1">
            <a:extLst>
              <a:ext uri="{FF2B5EF4-FFF2-40B4-BE49-F238E27FC236}">
                <a16:creationId xmlns:a16="http://schemas.microsoft.com/office/drawing/2014/main" id="{92FBD4E4-F72B-9956-3090-ABD342CF9284}"/>
              </a:ext>
            </a:extLst>
          </p:cNvPr>
          <p:cNvSpPr>
            <a:spLocks noGrp="1"/>
          </p:cNvSpPr>
          <p:nvPr>
            <p:ph idx="1"/>
          </p:nvPr>
        </p:nvSpPr>
        <p:spPr/>
        <p:txBody>
          <a:bodyPr/>
          <a:lstStyle/>
          <a:p>
            <a:r>
              <a:rPr lang="en-GB" b="1" dirty="0"/>
              <a:t>Add item </a:t>
            </a:r>
            <a:r>
              <a:rPr lang="en-GB" dirty="0"/>
              <a:t>– add an item to an order. An order item has a product and a quantity. There must be sufficient stock of that product to fulfil the order</a:t>
            </a:r>
          </a:p>
          <a:p>
            <a:r>
              <a:rPr lang="en-GB" b="1" dirty="0"/>
              <a:t>Total including shipping </a:t>
            </a:r>
            <a:r>
              <a:rPr lang="en-GB" dirty="0"/>
              <a:t>– calculate the total amount payable for the order, including shipping to the address</a:t>
            </a:r>
          </a:p>
          <a:p>
            <a:r>
              <a:rPr lang="en-GB" b="1" dirty="0"/>
              <a:t>Confirm</a:t>
            </a:r>
            <a:r>
              <a:rPr lang="en-GB" dirty="0"/>
              <a:t> – when an order is confirmed, the stock levels of every product in the items are adjusted by the item quantity, and then the order is added to the sales history.</a:t>
            </a:r>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2848624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3" name="Oval 10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7" name="Group 10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38" name="Freeform: Shape 10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Oval 10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3"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r="1" b="18396"/>
          <a:stretch/>
        </p:blipFill>
        <p:spPr>
          <a:xfrm>
            <a:off x="4550902" y="3350526"/>
            <a:ext cx="7641101" cy="3507476"/>
          </a:xfrm>
          <a:custGeom>
            <a:avLst/>
            <a:gdLst/>
            <a:ahLst/>
            <a:cxnLst/>
            <a:rect l="l" t="t" r="r" b="b"/>
            <a:pathLst>
              <a:path w="7641101" h="3429001">
                <a:moveTo>
                  <a:pt x="0" y="0"/>
                </a:moveTo>
                <a:lnTo>
                  <a:pt x="7641101" y="0"/>
                </a:lnTo>
                <a:lnTo>
                  <a:pt x="7641101" y="3429001"/>
                </a:lnTo>
                <a:lnTo>
                  <a:pt x="0" y="3429001"/>
                </a:lnTo>
                <a:close/>
              </a:path>
            </a:pathLst>
          </a:custGeom>
          <a:solidFill>
            <a:schemeClr val="accent5"/>
          </a:solidFill>
        </p:spPr>
      </p:pic>
      <p:pic>
        <p:nvPicPr>
          <p:cNvPr id="1026" name="Picture 2">
            <a:extLst>
              <a:ext uri="{FF2B5EF4-FFF2-40B4-BE49-F238E27FC236}">
                <a16:creationId xmlns:a16="http://schemas.microsoft.com/office/drawing/2014/main" id="{33FF953E-9CC5-E535-485B-24977ADD8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3845" r="1" b="21280"/>
          <a:stretch/>
        </p:blipFill>
        <p:spPr bwMode="auto">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a:noFill/>
          <a:extLst>
            <a:ext uri="{909E8E84-426E-40DD-AFC4-6F175D3DCCD1}">
              <a14:hiddenFill xmlns:a14="http://schemas.microsoft.com/office/drawing/2010/main">
                <a:solidFill>
                  <a:srgbClr val="FFFFFF"/>
                </a:solidFill>
              </a14:hiddenFill>
            </a:ext>
          </a:extLst>
        </p:spPr>
      </p:pic>
      <p:grpSp>
        <p:nvGrpSpPr>
          <p:cNvPr id="1045" name="Group 1044">
            <a:extLst>
              <a:ext uri="{FF2B5EF4-FFF2-40B4-BE49-F238E27FC236}">
                <a16:creationId xmlns:a16="http://schemas.microsoft.com/office/drawing/2014/main" id="{CF03DCF1-A2E9-4508-9109-04925CE1A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6388" y="287518"/>
            <a:ext cx="1335600" cy="1262947"/>
            <a:chOff x="7735641" y="2106638"/>
            <a:chExt cx="1335600" cy="1262947"/>
          </a:xfrm>
        </p:grpSpPr>
        <p:sp>
          <p:nvSpPr>
            <p:cNvPr id="1046" name="Freeform: Shape 1045">
              <a:extLst>
                <a:ext uri="{FF2B5EF4-FFF2-40B4-BE49-F238E27FC236}">
                  <a16:creationId xmlns:a16="http://schemas.microsoft.com/office/drawing/2014/main" id="{71053FCC-4A78-4796-B809-1564F77348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7" name="Oval 1046">
              <a:extLst>
                <a:ext uri="{FF2B5EF4-FFF2-40B4-BE49-F238E27FC236}">
                  <a16:creationId xmlns:a16="http://schemas.microsoft.com/office/drawing/2014/main" id="{CDA5B55E-E932-4F94-9EE3-99602920E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a:xfrm>
            <a:off x="550864" y="1333379"/>
            <a:ext cx="3565524" cy="2250553"/>
          </a:xfrm>
        </p:spPr>
        <p:txBody>
          <a:bodyPr vert="horz" wrap="square" lIns="0" tIns="0" rIns="0" bIns="0" rtlCol="0" anchor="b" anchorCtr="0">
            <a:normAutofit/>
          </a:bodyPr>
          <a:lstStyle/>
          <a:p>
            <a:r>
              <a:rPr lang="en-US" sz="3700" kern="1200">
                <a:solidFill>
                  <a:schemeClr val="tx1"/>
                </a:solidFill>
                <a:latin typeface="+mj-lt"/>
                <a:ea typeface="+mj-ea"/>
                <a:cs typeface="+mj-cs"/>
              </a:rPr>
              <a:t>The Baby That Got Thrown Out With The Bathwater</a:t>
            </a:r>
          </a:p>
        </p:txBody>
      </p:sp>
      <p:sp>
        <p:nvSpPr>
          <p:cNvPr id="1049" name="Rectangle 104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EAAD9067-36D6-C0EC-FEED-B8156D88018A}"/>
              </a:ext>
            </a:extLst>
          </p:cNvPr>
          <p:cNvSpPr>
            <a:spLocks noGrp="1"/>
          </p:cNvSpPr>
          <p:nvPr>
            <p:ph type="subTitle" idx="1"/>
          </p:nvPr>
        </p:nvSpPr>
        <p:spPr>
          <a:xfrm>
            <a:off x="550863" y="3803406"/>
            <a:ext cx="3565525" cy="2289419"/>
          </a:xfrm>
        </p:spPr>
        <p:txBody>
          <a:bodyPr vert="horz" wrap="square" lIns="0" tIns="0" rIns="0" bIns="0" rtlCol="0">
            <a:normAutofit/>
          </a:bodyPr>
          <a:lstStyle/>
          <a:p>
            <a:pPr marL="0" indent="0">
              <a:lnSpc>
                <a:spcPct val="100000"/>
              </a:lnSpc>
            </a:pPr>
            <a:r>
              <a:rPr lang="en-US" sz="2000" kern="1200" dirty="0">
                <a:latin typeface="+mn-lt"/>
                <a:ea typeface="+mn-ea"/>
                <a:cs typeface="+mn-cs"/>
              </a:rPr>
              <a:t>How Jumping Straight Into Code Created </a:t>
            </a:r>
            <a:r>
              <a:rPr lang="en-US" sz="2000" dirty="0"/>
              <a:t>an Epidemic </a:t>
            </a:r>
            <a:r>
              <a:rPr lang="en-US" sz="2000" kern="1200" dirty="0">
                <a:latin typeface="+mn-lt"/>
                <a:ea typeface="+mn-ea"/>
                <a:cs typeface="+mn-cs"/>
              </a:rPr>
              <a:t>of God Modules</a:t>
            </a:r>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endParaRPr lang="en-US" sz="1000">
              <a:solidFill>
                <a:schemeClr val="tx1">
                  <a:alpha val="80000"/>
                </a:schemeClr>
              </a:solidFill>
            </a:endParaRPr>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r>
              <a:rPr lang="en-US" sz="1000" kern="1200" dirty="0">
                <a:solidFill>
                  <a:schemeClr val="tx1">
                    <a:alpha val="80000"/>
                  </a:schemeClr>
                </a:solidFill>
                <a:latin typeface="+mn-lt"/>
                <a:ea typeface="+mn-ea"/>
                <a:cs typeface="+mn-cs"/>
              </a:rPr>
              <a:t>© </a:t>
            </a:r>
            <a:r>
              <a:rPr lang="en-US" sz="1000" kern="1200" dirty="0" err="1">
                <a:solidFill>
                  <a:schemeClr val="tx1">
                    <a:alpha val="80000"/>
                  </a:schemeClr>
                </a:solidFill>
                <a:latin typeface="+mn-lt"/>
                <a:ea typeface="+mn-ea"/>
                <a:cs typeface="+mn-cs"/>
              </a:rPr>
              <a:t>Codemanship</a:t>
            </a:r>
            <a:r>
              <a:rPr lang="en-US" sz="1000" kern="1200" dirty="0">
                <a:solidFill>
                  <a:schemeClr val="tx1">
                    <a:alpha val="80000"/>
                  </a:schemeClr>
                </a:solidFill>
                <a:latin typeface="+mn-lt"/>
                <a:ea typeface="+mn-ea"/>
                <a:cs typeface="+mn-cs"/>
              </a:rPr>
              <a:t> Ltd 2024</a:t>
            </a:r>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7" name="Picture 6" descr="Shape&#10;&#10;Description automatically generated with medium confidence">
            <a:extLst>
              <a:ext uri="{FF2B5EF4-FFF2-40B4-BE49-F238E27FC236}">
                <a16:creationId xmlns:a16="http://schemas.microsoft.com/office/drawing/2014/main" id="{0410A0F9-CBCB-4396-998B-6E69D1448469}"/>
              </a:ext>
            </a:extLst>
          </p:cNvPr>
          <p:cNvPicPr>
            <a:picLocks noChangeAspect="1"/>
          </p:cNvPicPr>
          <p:nvPr/>
        </p:nvPicPr>
        <p:blipFill>
          <a:blip r:embed="rId5">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36371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6" name="Title 5">
            <a:extLst>
              <a:ext uri="{FF2B5EF4-FFF2-40B4-BE49-F238E27FC236}">
                <a16:creationId xmlns:a16="http://schemas.microsoft.com/office/drawing/2014/main" id="{56CD11DC-97EB-7D9F-0B86-DAE5D264A70B}"/>
              </a:ext>
            </a:extLst>
          </p:cNvPr>
          <p:cNvSpPr>
            <a:spLocks noGrp="1"/>
          </p:cNvSpPr>
          <p:nvPr>
            <p:ph type="title"/>
          </p:nvPr>
        </p:nvSpPr>
        <p:spPr/>
        <p:txBody>
          <a:bodyPr/>
          <a:lstStyle/>
          <a:p>
            <a:r>
              <a:rPr lang="en-GB" dirty="0"/>
              <a:t>Warehouse Features</a:t>
            </a:r>
          </a:p>
        </p:txBody>
      </p:sp>
      <p:sp>
        <p:nvSpPr>
          <p:cNvPr id="2" name="Content Placeholder 1">
            <a:extLst>
              <a:ext uri="{FF2B5EF4-FFF2-40B4-BE49-F238E27FC236}">
                <a16:creationId xmlns:a16="http://schemas.microsoft.com/office/drawing/2014/main" id="{92FBD4E4-F72B-9956-3090-ABD342CF9284}"/>
              </a:ext>
            </a:extLst>
          </p:cNvPr>
          <p:cNvSpPr>
            <a:spLocks noGrp="1"/>
          </p:cNvSpPr>
          <p:nvPr>
            <p:ph idx="1"/>
          </p:nvPr>
        </p:nvSpPr>
        <p:spPr/>
        <p:txBody>
          <a:bodyPr/>
          <a:lstStyle/>
          <a:p>
            <a:r>
              <a:rPr lang="en-GB" b="1" dirty="0"/>
              <a:t>Check stock </a:t>
            </a:r>
            <a:r>
              <a:rPr lang="en-GB" dirty="0"/>
              <a:t>– for a specified product, get the current stock level</a:t>
            </a:r>
            <a:endParaRPr lang="en-GB" b="1" dirty="0"/>
          </a:p>
          <a:p>
            <a:r>
              <a:rPr lang="en-GB" b="1" dirty="0"/>
              <a:t>Adjust stock </a:t>
            </a:r>
            <a:r>
              <a:rPr lang="en-GB" dirty="0"/>
              <a:t>– deduct a quantity from a product’s stock level</a:t>
            </a:r>
            <a:endParaRPr lang="en-GB" b="1" dirty="0"/>
          </a:p>
          <a:p>
            <a:r>
              <a:rPr lang="en-GB" b="1" dirty="0"/>
              <a:t>Receive stock</a:t>
            </a:r>
            <a:r>
              <a:rPr lang="en-GB" dirty="0"/>
              <a:t> – add new stock to a product, and if the product is new, add it to the catalogue first</a:t>
            </a:r>
          </a:p>
          <a:p>
            <a:r>
              <a:rPr lang="en-GB" b="1" dirty="0"/>
              <a:t>Restock Alerts </a:t>
            </a:r>
            <a:r>
              <a:rPr lang="en-GB" dirty="0"/>
              <a:t>– when stock’s adjusted, if that product has reached its restock threshold, where we’ll need to order more to avoid running out before more stock arrives from the manufacturer, an alert is sent to the warehouse manager. Use the product’s sales history and its restock lead time to calculate what the restock level should be.</a:t>
            </a:r>
          </a:p>
          <a:p>
            <a:endParaRPr lang="en-GB" b="1" dirty="0"/>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30</a:t>
            </a:fld>
            <a:endParaRPr lang="en-US"/>
          </a:p>
        </p:txBody>
      </p:sp>
    </p:spTree>
    <p:extLst>
      <p:ext uri="{BB962C8B-B14F-4D97-AF65-F5344CB8AC3E}">
        <p14:creationId xmlns:p14="http://schemas.microsoft.com/office/powerpoint/2010/main" val="146070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6" name="Title 5">
            <a:extLst>
              <a:ext uri="{FF2B5EF4-FFF2-40B4-BE49-F238E27FC236}">
                <a16:creationId xmlns:a16="http://schemas.microsoft.com/office/drawing/2014/main" id="{56CD11DC-97EB-7D9F-0B86-DAE5D264A70B}"/>
              </a:ext>
            </a:extLst>
          </p:cNvPr>
          <p:cNvSpPr>
            <a:spLocks noGrp="1"/>
          </p:cNvSpPr>
          <p:nvPr>
            <p:ph type="title"/>
          </p:nvPr>
        </p:nvSpPr>
        <p:spPr/>
        <p:txBody>
          <a:bodyPr/>
          <a:lstStyle/>
          <a:p>
            <a:r>
              <a:rPr lang="en-GB" dirty="0"/>
              <a:t>Sales History Features</a:t>
            </a:r>
          </a:p>
        </p:txBody>
      </p:sp>
      <p:sp>
        <p:nvSpPr>
          <p:cNvPr id="2" name="Content Placeholder 1">
            <a:extLst>
              <a:ext uri="{FF2B5EF4-FFF2-40B4-BE49-F238E27FC236}">
                <a16:creationId xmlns:a16="http://schemas.microsoft.com/office/drawing/2014/main" id="{92FBD4E4-F72B-9956-3090-ABD342CF9284}"/>
              </a:ext>
            </a:extLst>
          </p:cNvPr>
          <p:cNvSpPr>
            <a:spLocks noGrp="1"/>
          </p:cNvSpPr>
          <p:nvPr>
            <p:ph idx="1"/>
          </p:nvPr>
        </p:nvSpPr>
        <p:spPr/>
        <p:txBody>
          <a:bodyPr/>
          <a:lstStyle/>
          <a:p>
            <a:r>
              <a:rPr lang="en-GB" b="1" dirty="0"/>
              <a:t>List orders of a specific product </a:t>
            </a:r>
            <a:r>
              <a:rPr lang="en-GB" dirty="0"/>
              <a:t>(optionally within a date range)</a:t>
            </a:r>
          </a:p>
          <a:p>
            <a:r>
              <a:rPr lang="en-GB" b="1" dirty="0"/>
              <a:t>List orders shipped to an address</a:t>
            </a:r>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31</a:t>
            </a:fld>
            <a:endParaRPr lang="en-US"/>
          </a:p>
        </p:txBody>
      </p:sp>
    </p:spTree>
    <p:extLst>
      <p:ext uri="{BB962C8B-B14F-4D97-AF65-F5344CB8AC3E}">
        <p14:creationId xmlns:p14="http://schemas.microsoft.com/office/powerpoint/2010/main" val="1220308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rstGeom prst="rect">
            <a:avLst/>
          </a:prstGeom>
          <a:solidFill>
            <a:schemeClr val="accent5"/>
          </a:solidFill>
        </p:spPr>
      </p:pic>
      <p:sp>
        <p:nvSpPr>
          <p:cNvPr id="6" name="Title 5">
            <a:extLst>
              <a:ext uri="{FF2B5EF4-FFF2-40B4-BE49-F238E27FC236}">
                <a16:creationId xmlns:a16="http://schemas.microsoft.com/office/drawing/2014/main" id="{56CD11DC-97EB-7D9F-0B86-DAE5D264A70B}"/>
              </a:ext>
            </a:extLst>
          </p:cNvPr>
          <p:cNvSpPr>
            <a:spLocks noGrp="1"/>
          </p:cNvSpPr>
          <p:nvPr>
            <p:ph type="title"/>
          </p:nvPr>
        </p:nvSpPr>
        <p:spPr/>
        <p:txBody>
          <a:bodyPr/>
          <a:lstStyle/>
          <a:p>
            <a:r>
              <a:rPr lang="en-GB" dirty="0"/>
              <a:t>Shipping</a:t>
            </a:r>
          </a:p>
        </p:txBody>
      </p:sp>
      <p:sp>
        <p:nvSpPr>
          <p:cNvPr id="2" name="Content Placeholder 1">
            <a:extLst>
              <a:ext uri="{FF2B5EF4-FFF2-40B4-BE49-F238E27FC236}">
                <a16:creationId xmlns:a16="http://schemas.microsoft.com/office/drawing/2014/main" id="{92FBD4E4-F72B-9956-3090-ABD342CF9284}"/>
              </a:ext>
            </a:extLst>
          </p:cNvPr>
          <p:cNvSpPr>
            <a:spLocks noGrp="1"/>
          </p:cNvSpPr>
          <p:nvPr>
            <p:ph idx="1"/>
          </p:nvPr>
        </p:nvSpPr>
        <p:spPr/>
        <p:txBody>
          <a:bodyPr/>
          <a:lstStyle/>
          <a:p>
            <a:r>
              <a:rPr lang="en-GB" b="1" dirty="0"/>
              <a:t>Shipping charges for orders are calculated as follows:</a:t>
            </a:r>
          </a:p>
        </p:txBody>
      </p:sp>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p:txBody>
          <a:bodyPr/>
          <a:lstStyle/>
          <a:p>
            <a:fld id="{DBA1B0FB-D917-4C8C-928F-313BD683BF39}" type="slidenum">
              <a:rPr lang="en-US" smtClean="0"/>
              <a:t>32</a:t>
            </a:fld>
            <a:endParaRPr lang="en-US"/>
          </a:p>
        </p:txBody>
      </p:sp>
      <p:graphicFrame>
        <p:nvGraphicFramePr>
          <p:cNvPr id="7" name="Table 6">
            <a:extLst>
              <a:ext uri="{FF2B5EF4-FFF2-40B4-BE49-F238E27FC236}">
                <a16:creationId xmlns:a16="http://schemas.microsoft.com/office/drawing/2014/main" id="{B770D6EC-4D74-7E28-1ADF-D8E74E523802}"/>
              </a:ext>
            </a:extLst>
          </p:cNvPr>
          <p:cNvGraphicFramePr>
            <a:graphicFrameLocks noGrp="1"/>
          </p:cNvGraphicFramePr>
          <p:nvPr>
            <p:extLst>
              <p:ext uri="{D42A27DB-BD31-4B8C-83A1-F6EECF244321}">
                <p14:modId xmlns:p14="http://schemas.microsoft.com/office/powerpoint/2010/main" val="2710257864"/>
              </p:ext>
            </p:extLst>
          </p:nvPr>
        </p:nvGraphicFramePr>
        <p:xfrm>
          <a:off x="2032000" y="3022191"/>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86610516"/>
                    </a:ext>
                  </a:extLst>
                </a:gridCol>
                <a:gridCol w="2709333">
                  <a:extLst>
                    <a:ext uri="{9D8B030D-6E8A-4147-A177-3AD203B41FA5}">
                      <a16:colId xmlns:a16="http://schemas.microsoft.com/office/drawing/2014/main" val="867888871"/>
                    </a:ext>
                  </a:extLst>
                </a:gridCol>
                <a:gridCol w="2709333">
                  <a:extLst>
                    <a:ext uri="{9D8B030D-6E8A-4147-A177-3AD203B41FA5}">
                      <a16:colId xmlns:a16="http://schemas.microsoft.com/office/drawing/2014/main" val="2412063975"/>
                    </a:ext>
                  </a:extLst>
                </a:gridCol>
              </a:tblGrid>
              <a:tr h="370840">
                <a:tc>
                  <a:txBody>
                    <a:bodyPr/>
                    <a:lstStyle/>
                    <a:p>
                      <a:r>
                        <a:rPr lang="en-GB" dirty="0"/>
                        <a:t>Region</a:t>
                      </a:r>
                    </a:p>
                  </a:txBody>
                  <a:tcPr/>
                </a:tc>
                <a:tc>
                  <a:txBody>
                    <a:bodyPr/>
                    <a:lstStyle/>
                    <a:p>
                      <a:r>
                        <a:rPr lang="en-GB" dirty="0"/>
                        <a:t>Order total &gt; £100</a:t>
                      </a:r>
                    </a:p>
                  </a:txBody>
                  <a:tcPr/>
                </a:tc>
                <a:tc>
                  <a:txBody>
                    <a:bodyPr/>
                    <a:lstStyle/>
                    <a:p>
                      <a:r>
                        <a:rPr lang="en-GB" dirty="0"/>
                        <a:t>Order total &lt;= £100</a:t>
                      </a:r>
                    </a:p>
                  </a:txBody>
                  <a:tcPr/>
                </a:tc>
                <a:extLst>
                  <a:ext uri="{0D108BD9-81ED-4DB2-BD59-A6C34878D82A}">
                    <a16:rowId xmlns:a16="http://schemas.microsoft.com/office/drawing/2014/main" val="4208009667"/>
                  </a:ext>
                </a:extLst>
              </a:tr>
              <a:tr h="370840">
                <a:tc>
                  <a:txBody>
                    <a:bodyPr/>
                    <a:lstStyle/>
                    <a:p>
                      <a:r>
                        <a:rPr lang="en-GB" dirty="0"/>
                        <a:t>UK</a:t>
                      </a:r>
                    </a:p>
                  </a:txBody>
                  <a:tcPr/>
                </a:tc>
                <a:tc>
                  <a:txBody>
                    <a:bodyPr/>
                    <a:lstStyle/>
                    <a:p>
                      <a:r>
                        <a:rPr lang="en-GB" dirty="0"/>
                        <a:t>FREE</a:t>
                      </a:r>
                    </a:p>
                  </a:txBody>
                  <a:tcPr/>
                </a:tc>
                <a:tc>
                  <a:txBody>
                    <a:bodyPr/>
                    <a:lstStyle/>
                    <a:p>
                      <a:r>
                        <a:rPr lang="en-GB" dirty="0"/>
                        <a:t>£4.99</a:t>
                      </a:r>
                    </a:p>
                  </a:txBody>
                  <a:tcPr/>
                </a:tc>
                <a:extLst>
                  <a:ext uri="{0D108BD9-81ED-4DB2-BD59-A6C34878D82A}">
                    <a16:rowId xmlns:a16="http://schemas.microsoft.com/office/drawing/2014/main" val="2751926763"/>
                  </a:ext>
                </a:extLst>
              </a:tr>
              <a:tr h="370840">
                <a:tc>
                  <a:txBody>
                    <a:bodyPr/>
                    <a:lstStyle/>
                    <a:p>
                      <a:r>
                        <a:rPr lang="en-GB" dirty="0"/>
                        <a:t>EU</a:t>
                      </a:r>
                    </a:p>
                  </a:txBody>
                  <a:tcPr/>
                </a:tc>
                <a:tc>
                  <a:txBody>
                    <a:bodyPr/>
                    <a:lstStyle/>
                    <a:p>
                      <a:r>
                        <a:rPr lang="en-GB" dirty="0"/>
                        <a:t>£4.99</a:t>
                      </a:r>
                    </a:p>
                  </a:txBody>
                  <a:tcPr/>
                </a:tc>
                <a:tc>
                  <a:txBody>
                    <a:bodyPr/>
                    <a:lstStyle/>
                    <a:p>
                      <a:r>
                        <a:rPr lang="en-GB" dirty="0"/>
                        <a:t>£7.99</a:t>
                      </a:r>
                    </a:p>
                  </a:txBody>
                  <a:tcPr/>
                </a:tc>
                <a:extLst>
                  <a:ext uri="{0D108BD9-81ED-4DB2-BD59-A6C34878D82A}">
                    <a16:rowId xmlns:a16="http://schemas.microsoft.com/office/drawing/2014/main" val="2792655050"/>
                  </a:ext>
                </a:extLst>
              </a:tr>
              <a:tr h="370840">
                <a:tc>
                  <a:txBody>
                    <a:bodyPr/>
                    <a:lstStyle/>
                    <a:p>
                      <a:r>
                        <a:rPr lang="en-GB" dirty="0"/>
                        <a:t>OTHER</a:t>
                      </a:r>
                    </a:p>
                  </a:txBody>
                  <a:tcPr/>
                </a:tc>
                <a:tc>
                  <a:txBody>
                    <a:bodyPr/>
                    <a:lstStyle/>
                    <a:p>
                      <a:r>
                        <a:rPr lang="en-GB" dirty="0"/>
                        <a:t>£7.99</a:t>
                      </a:r>
                    </a:p>
                  </a:txBody>
                  <a:tcPr/>
                </a:tc>
                <a:tc>
                  <a:txBody>
                    <a:bodyPr/>
                    <a:lstStyle/>
                    <a:p>
                      <a:r>
                        <a:rPr lang="en-GB" dirty="0"/>
                        <a:t>£12.99</a:t>
                      </a:r>
                    </a:p>
                  </a:txBody>
                  <a:tcPr/>
                </a:tc>
                <a:extLst>
                  <a:ext uri="{0D108BD9-81ED-4DB2-BD59-A6C34878D82A}">
                    <a16:rowId xmlns:a16="http://schemas.microsoft.com/office/drawing/2014/main" val="2038687910"/>
                  </a:ext>
                </a:extLst>
              </a:tr>
            </a:tbl>
          </a:graphicData>
        </a:graphic>
      </p:graphicFrame>
    </p:spTree>
    <p:extLst>
      <p:ext uri="{BB962C8B-B14F-4D97-AF65-F5344CB8AC3E}">
        <p14:creationId xmlns:p14="http://schemas.microsoft.com/office/powerpoint/2010/main" val="5827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Contact us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hlinkClick r:id="rId4"/>
              </a:rPr>
              <a:t>www.codemanship.com</a:t>
            </a:r>
            <a:endParaRPr lang="en-US" dirty="0"/>
          </a:p>
          <a:p>
            <a:r>
              <a:rPr lang="en-US" dirty="0"/>
              <a:t>Twitter: @codemanship</a:t>
            </a:r>
          </a:p>
        </p:txBody>
      </p:sp>
      <p:pic>
        <p:nvPicPr>
          <p:cNvPr id="5" name="Picture 4" descr="Shape&#10;&#10;Description automatically generated with medium confidence">
            <a:extLst>
              <a:ext uri="{FF2B5EF4-FFF2-40B4-BE49-F238E27FC236}">
                <a16:creationId xmlns:a16="http://schemas.microsoft.com/office/drawing/2014/main" id="{7E46F391-8C2D-C5A5-6FCD-0ECEB23849E8}"/>
              </a:ext>
            </a:extLst>
          </p:cNvPr>
          <p:cNvPicPr>
            <a:picLocks noChangeAspect="1"/>
          </p:cNvPicPr>
          <p:nvPr/>
        </p:nvPicPr>
        <p:blipFill>
          <a:blip r:embed="rId5">
            <a:lum bright="70000" contrast="-70000"/>
          </a:blip>
          <a:stretch>
            <a:fillRect/>
          </a:stretch>
        </p:blipFill>
        <p:spPr>
          <a:xfrm>
            <a:off x="845512" y="1450169"/>
            <a:ext cx="5761336" cy="3972560"/>
          </a:xfrm>
          <a:prstGeom prst="rect">
            <a:avLst/>
          </a:prstGeom>
        </p:spPr>
      </p:pic>
    </p:spTree>
    <p:extLst>
      <p:ext uri="{BB962C8B-B14F-4D97-AF65-F5344CB8AC3E}">
        <p14:creationId xmlns:p14="http://schemas.microsoft.com/office/powerpoint/2010/main" val="143683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7" name="Picture 6" descr="A diagram of a company&#10;&#10;Description automatically generated">
            <a:extLst>
              <a:ext uri="{FF2B5EF4-FFF2-40B4-BE49-F238E27FC236}">
                <a16:creationId xmlns:a16="http://schemas.microsoft.com/office/drawing/2014/main" id="{004FA345-4E48-3FD5-D1D4-53C28D0B9100}"/>
              </a:ext>
            </a:extLst>
          </p:cNvPr>
          <p:cNvPicPr>
            <a:picLocks noChangeAspect="1"/>
          </p:cNvPicPr>
          <p:nvPr/>
        </p:nvPicPr>
        <p:blipFill>
          <a:blip r:embed="rId3"/>
          <a:stretch>
            <a:fillRect/>
          </a:stretch>
        </p:blipFill>
        <p:spPr>
          <a:xfrm>
            <a:off x="0" y="-31634"/>
            <a:ext cx="12192000" cy="5763491"/>
          </a:xfrm>
          <a:prstGeom prst="rect">
            <a:avLst/>
          </a:prstGeom>
        </p:spPr>
      </p:pic>
    </p:spTree>
    <p:extLst>
      <p:ext uri="{BB962C8B-B14F-4D97-AF65-F5344CB8AC3E}">
        <p14:creationId xmlns:p14="http://schemas.microsoft.com/office/powerpoint/2010/main" val="261743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B1EC9-2D02-3B9E-2910-6606E3B952D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FD7A9E11-BEA6-E32A-F2B8-F372066C4AC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4591064-B9D8-894F-3C4E-334836F64B6A}"/>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6" name="Picture 5">
            <a:extLst>
              <a:ext uri="{FF2B5EF4-FFF2-40B4-BE49-F238E27FC236}">
                <a16:creationId xmlns:a16="http://schemas.microsoft.com/office/drawing/2014/main" id="{A28C5FE5-B079-D209-1DE6-DB5D9D064AD7}"/>
              </a:ext>
            </a:extLst>
          </p:cNvPr>
          <p:cNvPicPr>
            <a:picLocks noChangeAspect="1"/>
          </p:cNvPicPr>
          <p:nvPr/>
        </p:nvPicPr>
        <p:blipFill>
          <a:blip r:embed="rId2"/>
          <a:srcRect b="6666"/>
          <a:stretch/>
        </p:blipFill>
        <p:spPr>
          <a:xfrm>
            <a:off x="699571" y="196900"/>
            <a:ext cx="10792858" cy="5666250"/>
          </a:xfrm>
          <a:prstGeom prst="rect">
            <a:avLst/>
          </a:prstGeom>
        </p:spPr>
      </p:pic>
      <p:sp>
        <p:nvSpPr>
          <p:cNvPr id="7" name="Footer Placeholder 2">
            <a:extLst>
              <a:ext uri="{FF2B5EF4-FFF2-40B4-BE49-F238E27FC236}">
                <a16:creationId xmlns:a16="http://schemas.microsoft.com/office/drawing/2014/main" id="{3C8D5DC2-7D43-574E-DA79-0D004A9F7E8B}"/>
              </a:ext>
            </a:extLst>
          </p:cNvPr>
          <p:cNvSpPr txBox="1">
            <a:spLocks/>
          </p:cNvSpPr>
          <p:nvPr/>
        </p:nvSpPr>
        <p:spPr>
          <a:xfrm>
            <a:off x="3359150" y="6507212"/>
            <a:ext cx="637921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Codemanship Ltd 2024</a:t>
            </a:r>
            <a:endParaRPr lang="en-US" dirty="0"/>
          </a:p>
        </p:txBody>
      </p:sp>
      <p:pic>
        <p:nvPicPr>
          <p:cNvPr id="8" name="Picture 7" descr="Shape&#10;&#10;Description automatically generated with medium confidence">
            <a:extLst>
              <a:ext uri="{FF2B5EF4-FFF2-40B4-BE49-F238E27FC236}">
                <a16:creationId xmlns:a16="http://schemas.microsoft.com/office/drawing/2014/main" id="{E48DEC6B-5928-4312-1674-5AB5109C1B27}"/>
              </a:ext>
            </a:extLst>
          </p:cNvPr>
          <p:cNvPicPr>
            <a:picLocks noChangeAspect="1"/>
          </p:cNvPicPr>
          <p:nvPr/>
        </p:nvPicPr>
        <p:blipFill>
          <a:blip r:embed="rId3">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55578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8" name="Picture 7" descr="A diagram of a company&#10;&#10;Description automatically generated">
            <a:extLst>
              <a:ext uri="{FF2B5EF4-FFF2-40B4-BE49-F238E27FC236}">
                <a16:creationId xmlns:a16="http://schemas.microsoft.com/office/drawing/2014/main" id="{192D3B7B-C1E9-BFAB-41E7-8A1600F30A69}"/>
              </a:ext>
            </a:extLst>
          </p:cNvPr>
          <p:cNvPicPr>
            <a:picLocks noChangeAspect="1"/>
          </p:cNvPicPr>
          <p:nvPr/>
        </p:nvPicPr>
        <p:blipFill>
          <a:blip r:embed="rId3"/>
          <a:stretch>
            <a:fillRect/>
          </a:stretch>
        </p:blipFill>
        <p:spPr>
          <a:xfrm>
            <a:off x="0" y="-31634"/>
            <a:ext cx="12192000" cy="5763491"/>
          </a:xfrm>
          <a:prstGeom prst="rect">
            <a:avLst/>
          </a:prstGeom>
        </p:spPr>
      </p:pic>
    </p:spTree>
    <p:extLst>
      <p:ext uri="{BB962C8B-B14F-4D97-AF65-F5344CB8AC3E}">
        <p14:creationId xmlns:p14="http://schemas.microsoft.com/office/powerpoint/2010/main" val="205027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7" name="Picture 6" descr="A diagram of a warehouse&#10;&#10;Description automatically generated">
            <a:extLst>
              <a:ext uri="{FF2B5EF4-FFF2-40B4-BE49-F238E27FC236}">
                <a16:creationId xmlns:a16="http://schemas.microsoft.com/office/drawing/2014/main" id="{DDECF8FB-5743-5088-DA62-0CDC7B9C37B3}"/>
              </a:ext>
            </a:extLst>
          </p:cNvPr>
          <p:cNvPicPr>
            <a:picLocks noChangeAspect="1"/>
          </p:cNvPicPr>
          <p:nvPr/>
        </p:nvPicPr>
        <p:blipFill>
          <a:blip r:embed="rId3"/>
          <a:stretch>
            <a:fillRect/>
          </a:stretch>
        </p:blipFill>
        <p:spPr>
          <a:xfrm>
            <a:off x="0" y="-81184"/>
            <a:ext cx="12192000" cy="5813041"/>
          </a:xfrm>
          <a:prstGeom prst="rect">
            <a:avLst/>
          </a:prstGeom>
        </p:spPr>
      </p:pic>
    </p:spTree>
    <p:extLst>
      <p:ext uri="{BB962C8B-B14F-4D97-AF65-F5344CB8AC3E}">
        <p14:creationId xmlns:p14="http://schemas.microsoft.com/office/powerpoint/2010/main" val="363768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7" name="Oval 20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9" name="Oval 20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61" name="Group 20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62" name="Freeform: Shape 20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4" name="Oval 20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5" name="Oval 20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67" name="Rectangle 20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6CD11DC-97EB-7D9F-0B86-DAE5D264A70B}"/>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a:t>Roles, Responsibilities &amp; Collaborations</a:t>
            </a:r>
          </a:p>
        </p:txBody>
      </p:sp>
      <p:sp>
        <p:nvSpPr>
          <p:cNvPr id="9" name="Subtitle 8">
            <a:extLst>
              <a:ext uri="{FF2B5EF4-FFF2-40B4-BE49-F238E27FC236}">
                <a16:creationId xmlns:a16="http://schemas.microsoft.com/office/drawing/2014/main" id="{EAAD9067-36D6-C0EC-FEED-B8156D88018A}"/>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a:t>The Essence of High-Level Design</a:t>
            </a:r>
          </a:p>
        </p:txBody>
      </p:sp>
      <p:pic>
        <p:nvPicPr>
          <p:cNvPr id="2050" name="Picture 2">
            <a:extLst>
              <a:ext uri="{FF2B5EF4-FFF2-40B4-BE49-F238E27FC236}">
                <a16:creationId xmlns:a16="http://schemas.microsoft.com/office/drawing/2014/main" id="{8CBDAF05-C205-99E1-F67C-C19ACBE9DF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8031" y="659317"/>
            <a:ext cx="5093106" cy="2852139"/>
          </a:xfrm>
          <a:custGeom>
            <a:avLst/>
            <a:gdLst/>
            <a:ahLst/>
            <a:cxnLst/>
            <a:rect l="l" t="t" r="r" b="b"/>
            <a:pathLst>
              <a:path w="2434045" h="2435676">
                <a:moveTo>
                  <a:pt x="0" y="0"/>
                </a:moveTo>
                <a:lnTo>
                  <a:pt x="2434045" y="0"/>
                </a:lnTo>
                <a:lnTo>
                  <a:pt x="2434045" y="2435676"/>
                </a:lnTo>
                <a:lnTo>
                  <a:pt x="0" y="2435676"/>
                </a:lnTo>
                <a:close/>
              </a:path>
            </a:pathLst>
          </a:custGeom>
          <a:noFill/>
          <a:extLst>
            <a:ext uri="{909E8E84-426E-40DD-AFC4-6F175D3DCCD1}">
              <a14:hiddenFill xmlns:a14="http://schemas.microsoft.com/office/drawing/2010/main">
                <a:solidFill>
                  <a:srgbClr val="FFFFFF"/>
                </a:solidFill>
              </a14:hiddenFill>
            </a:ext>
          </a:extLst>
        </p:spPr>
      </p:pic>
      <p:pic>
        <p:nvPicPr>
          <p:cNvPr id="8" name="Picture Placeholder 7" descr="Data Points Digital background">
            <a:extLst>
              <a:ext uri="{FF2B5EF4-FFF2-40B4-BE49-F238E27FC236}">
                <a16:creationId xmlns:a16="http://schemas.microsoft.com/office/drawing/2014/main" id="{E0D322D0-11A7-B7E8-B3DB-5C7E3DCEB41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r="1" b="18396"/>
          <a:stretch/>
        </p:blipFill>
        <p:spPr>
          <a:xfrm>
            <a:off x="6548031" y="3311661"/>
            <a:ext cx="5093107" cy="2337873"/>
          </a:xfrm>
          <a:custGeom>
            <a:avLst/>
            <a:gdLst/>
            <a:ahLst/>
            <a:cxnLst/>
            <a:rect l="l" t="t" r="r" b="b"/>
            <a:pathLst>
              <a:path w="5093106" h="3072225">
                <a:moveTo>
                  <a:pt x="0" y="0"/>
                </a:moveTo>
                <a:lnTo>
                  <a:pt x="5093106" y="0"/>
                </a:lnTo>
                <a:lnTo>
                  <a:pt x="5093106" y="3072225"/>
                </a:lnTo>
                <a:lnTo>
                  <a:pt x="0" y="3072225"/>
                </a:lnTo>
                <a:close/>
              </a:path>
            </a:pathLst>
          </a:custGeom>
          <a:solidFill>
            <a:schemeClr val="accent5"/>
          </a:solidFill>
        </p:spPr>
      </p:pic>
      <p:sp>
        <p:nvSpPr>
          <p:cNvPr id="3" name="Date Placeholder 2">
            <a:extLst>
              <a:ext uri="{FF2B5EF4-FFF2-40B4-BE49-F238E27FC236}">
                <a16:creationId xmlns:a16="http://schemas.microsoft.com/office/drawing/2014/main" id="{B65BEA01-8FB3-1163-F956-CADE5156E7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endParaRPr lang="en-US" sz="1000">
              <a:solidFill>
                <a:schemeClr val="tx1">
                  <a:alpha val="80000"/>
                </a:schemeClr>
              </a:solidFill>
            </a:endParaRPr>
          </a:p>
        </p:txBody>
      </p:sp>
      <p:sp>
        <p:nvSpPr>
          <p:cNvPr id="4" name="Footer Placeholder 3">
            <a:extLst>
              <a:ext uri="{FF2B5EF4-FFF2-40B4-BE49-F238E27FC236}">
                <a16:creationId xmlns:a16="http://schemas.microsoft.com/office/drawing/2014/main" id="{7F36A82E-1AAA-1BEC-7229-122C6AB3525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 Codemanship Ltd 2024</a:t>
            </a:r>
          </a:p>
        </p:txBody>
      </p:sp>
      <p:sp>
        <p:nvSpPr>
          <p:cNvPr id="5" name="Slide Number Placeholder 4">
            <a:extLst>
              <a:ext uri="{FF2B5EF4-FFF2-40B4-BE49-F238E27FC236}">
                <a16:creationId xmlns:a16="http://schemas.microsoft.com/office/drawing/2014/main" id="{C89BA201-368C-3498-2862-824D19F1CD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pic>
        <p:nvPicPr>
          <p:cNvPr id="2" name="Picture 1" descr="Shape&#10;&#10;Description automatically generated with medium confidence">
            <a:extLst>
              <a:ext uri="{FF2B5EF4-FFF2-40B4-BE49-F238E27FC236}">
                <a16:creationId xmlns:a16="http://schemas.microsoft.com/office/drawing/2014/main" id="{9FF1CCF6-BEA0-8B33-A3C7-D40373CF0050}"/>
              </a:ext>
            </a:extLst>
          </p:cNvPr>
          <p:cNvPicPr>
            <a:picLocks noChangeAspect="1"/>
          </p:cNvPicPr>
          <p:nvPr/>
        </p:nvPicPr>
        <p:blipFill>
          <a:blip r:embed="rId5">
            <a:lum bright="70000" contrast="-70000"/>
          </a:blip>
          <a:stretch>
            <a:fillRect/>
          </a:stretch>
        </p:blipFill>
        <p:spPr>
          <a:xfrm>
            <a:off x="5422168" y="5831840"/>
            <a:ext cx="1347665" cy="929243"/>
          </a:xfrm>
          <a:prstGeom prst="rect">
            <a:avLst/>
          </a:prstGeom>
        </p:spPr>
      </p:pic>
    </p:spTree>
    <p:extLst>
      <p:ext uri="{BB962C8B-B14F-4D97-AF65-F5344CB8AC3E}">
        <p14:creationId xmlns:p14="http://schemas.microsoft.com/office/powerpoint/2010/main" val="1635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1D68-16B9-8C43-0F62-E8074028BF6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9FDB4750-79AE-270C-9036-50971F98F100}"/>
              </a:ext>
            </a:extLst>
          </p:cNvPr>
          <p:cNvSpPr>
            <a:spLocks noGrp="1"/>
          </p:cNvSpPr>
          <p:nvPr>
            <p:ph type="ftr" sz="quarter" idx="11"/>
          </p:nvPr>
        </p:nvSpPr>
        <p:spPr/>
        <p:txBody>
          <a:bodyPr/>
          <a:lstStyle/>
          <a:p>
            <a:r>
              <a:rPr lang="en-US" dirty="0"/>
              <a:t>© </a:t>
            </a:r>
            <a:r>
              <a:rPr lang="en-US" dirty="0" err="1"/>
              <a:t>Codemanship</a:t>
            </a:r>
            <a:r>
              <a:rPr lang="en-US" dirty="0"/>
              <a:t> Ltd 2024</a:t>
            </a:r>
          </a:p>
        </p:txBody>
      </p:sp>
      <p:sp>
        <p:nvSpPr>
          <p:cNvPr id="4" name="Slide Number Placeholder 3">
            <a:extLst>
              <a:ext uri="{FF2B5EF4-FFF2-40B4-BE49-F238E27FC236}">
                <a16:creationId xmlns:a16="http://schemas.microsoft.com/office/drawing/2014/main" id="{774175AB-195F-D006-3239-AA0937B68C8F}"/>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5" name="Picture 4" descr="Shape&#10;&#10;Description automatically generated with medium confidence">
            <a:extLst>
              <a:ext uri="{FF2B5EF4-FFF2-40B4-BE49-F238E27FC236}">
                <a16:creationId xmlns:a16="http://schemas.microsoft.com/office/drawing/2014/main" id="{B0A09131-182F-EB22-58E3-84F226C9D0A8}"/>
              </a:ext>
            </a:extLst>
          </p:cNvPr>
          <p:cNvPicPr>
            <a:picLocks noChangeAspect="1"/>
          </p:cNvPicPr>
          <p:nvPr/>
        </p:nvPicPr>
        <p:blipFill>
          <a:blip r:embed="rId2">
            <a:lum bright="70000" contrast="-70000"/>
          </a:blip>
          <a:stretch>
            <a:fillRect/>
          </a:stretch>
        </p:blipFill>
        <p:spPr>
          <a:xfrm>
            <a:off x="5422168" y="5831840"/>
            <a:ext cx="1347665" cy="929243"/>
          </a:xfrm>
          <a:prstGeom prst="rect">
            <a:avLst/>
          </a:prstGeom>
        </p:spPr>
      </p:pic>
      <p:pic>
        <p:nvPicPr>
          <p:cNvPr id="8" name="Picture 7" descr="A large commercial kitchen with pots and pans&#10;&#10;Description automatically generated">
            <a:extLst>
              <a:ext uri="{FF2B5EF4-FFF2-40B4-BE49-F238E27FC236}">
                <a16:creationId xmlns:a16="http://schemas.microsoft.com/office/drawing/2014/main" id="{D606462A-D0B5-6AF0-EB89-CC713276198D}"/>
              </a:ext>
            </a:extLst>
          </p:cNvPr>
          <p:cNvPicPr>
            <a:picLocks noChangeAspect="1"/>
          </p:cNvPicPr>
          <p:nvPr/>
        </p:nvPicPr>
        <p:blipFill>
          <a:blip r:embed="rId3"/>
          <a:stretch>
            <a:fillRect/>
          </a:stretch>
        </p:blipFill>
        <p:spPr>
          <a:xfrm>
            <a:off x="2223235" y="371778"/>
            <a:ext cx="7745529" cy="5122376"/>
          </a:xfrm>
          <a:prstGeom prst="rect">
            <a:avLst/>
          </a:prstGeom>
        </p:spPr>
      </p:pic>
    </p:spTree>
    <p:extLst>
      <p:ext uri="{BB962C8B-B14F-4D97-AF65-F5344CB8AC3E}">
        <p14:creationId xmlns:p14="http://schemas.microsoft.com/office/powerpoint/2010/main" val="86609345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{4149B173-7D07-4335-8C08-271B1A6DC888}tf33713516_win32</Template>
  <TotalTime>2362</TotalTime>
  <Words>915</Words>
  <Application>Microsoft Office PowerPoint</Application>
  <PresentationFormat>Widescreen</PresentationFormat>
  <Paragraphs>305</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Bradley Hand ITC</vt:lpstr>
      <vt:lpstr>Calibri</vt:lpstr>
      <vt:lpstr>Gill Sans MT</vt:lpstr>
      <vt:lpstr>Walbaum Display</vt:lpstr>
      <vt:lpstr>3DFloatVTI</vt:lpstr>
      <vt:lpstr>High-Level Design</vt:lpstr>
      <vt:lpstr>PowerPoint Presentation</vt:lpstr>
      <vt:lpstr>The Baby That Got Thrown Out With The Bathwater</vt:lpstr>
      <vt:lpstr>PowerPoint Presentation</vt:lpstr>
      <vt:lpstr>PowerPoint Presentation</vt:lpstr>
      <vt:lpstr>PowerPoint Presentation</vt:lpstr>
      <vt:lpstr>PowerPoint Presentation</vt:lpstr>
      <vt:lpstr>Roles, Responsibilities &amp; Collaborations</vt:lpstr>
      <vt:lpstr>PowerPoint Presentation</vt:lpstr>
      <vt:lpstr>PowerPoint Presentation</vt:lpstr>
      <vt:lpstr>PowerPoint Presentation</vt:lpstr>
      <vt:lpstr>Simple High-Level Design Tools</vt:lpstr>
      <vt:lpstr>PowerPoint Presentation</vt:lpstr>
      <vt:lpstr>PowerPoint Presentation</vt:lpstr>
      <vt:lpstr>PowerPoint Presentation</vt:lpstr>
      <vt:lpstr>Specification By Example</vt:lpstr>
      <vt:lpstr>PowerPoint Presentation</vt:lpstr>
      <vt:lpstr>From Features To High-Level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Requirements</vt:lpstr>
      <vt:lpstr>Guitar Shack Sales System</vt:lpstr>
      <vt:lpstr>Order Features</vt:lpstr>
      <vt:lpstr>Warehouse Features</vt:lpstr>
      <vt:lpstr>Sales History Features</vt:lpstr>
      <vt:lpstr>Shipping</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be a senior developer?</dc:title>
  <dc:creator>Jason Gorman</dc:creator>
  <cp:lastModifiedBy>Jason Gorman</cp:lastModifiedBy>
  <cp:revision>154</cp:revision>
  <dcterms:created xsi:type="dcterms:W3CDTF">2022-08-07T09:44:05Z</dcterms:created>
  <dcterms:modified xsi:type="dcterms:W3CDTF">2024-09-18T10:25:45Z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